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4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396160" y="802440"/>
            <a:ext cx="5618160" cy="254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0" anchor="b">
            <a:normAutofit/>
          </a:bodyPr>
          <a:lstStyle>
            <a:lvl1pPr indent="0" algn="l" defTabSz="685800">
              <a:lnSpc>
                <a:spcPct val="90000"/>
              </a:lnSpc>
              <a:buNone/>
              <a:defRPr lang="en-US" sz="54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54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54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2396160" y="329400"/>
            <a:ext cx="308592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sldNum" idx="3"/>
          </p:nvPr>
        </p:nvSpPr>
        <p:spPr>
          <a:xfrm>
            <a:off x="1434600" y="798840"/>
            <a:ext cx="80172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89818E6-C348-49BE-AF56-463E0B8ED81A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9" name="Straight Connector 14"/>
          <p:cNvCxnSpPr/>
          <p:nvPr/>
        </p:nvCxnSpPr>
        <p:spPr>
          <a:xfrm>
            <a:off x="2396160" y="3528360"/>
            <a:ext cx="561888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  <a:lvl6pPr lvl="5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6pPr>
            <a:lvl7pPr lvl="6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7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Click to edit the outline text format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864000" lvl="1" indent="-324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Outline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296000" lvl="2" indent="-288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Outline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728000" lvl="3" indent="-216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Outline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160000" lvl="4" indent="-216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Outline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592000" lvl="5" indent="-216000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3024000" lvl="6" indent="-216000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3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cxnSp>
        <p:nvCxnSpPr>
          <p:cNvPr id="14" name="Straight Connector 32"/>
          <p:cNvCxnSpPr/>
          <p:nvPr/>
        </p:nvCxnSpPr>
        <p:spPr>
          <a:xfrm>
            <a:off x="1443240" y="1846800"/>
            <a:ext cx="657180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4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5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6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DA704C4-B997-4CBF-8C5C-7068158B0B7D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2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918120" y="798840"/>
            <a:ext cx="1102680" cy="465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443600" y="798840"/>
            <a:ext cx="5300640" cy="465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7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8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9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F3590D6-31C8-45D6-A313-0F5D000A48D7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28" name="Straight Connector 14"/>
          <p:cNvCxnSpPr/>
          <p:nvPr/>
        </p:nvCxnSpPr>
        <p:spPr>
          <a:xfrm>
            <a:off x="6917760" y="798840"/>
            <a:ext cx="360" cy="466020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9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 idx="13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ftr" idx="14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sldNum" idx="15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45753A6-856B-40B6-8FDE-B86E13E49999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45" name="Straight Connector 32"/>
          <p:cNvCxnSpPr/>
          <p:nvPr/>
        </p:nvCxnSpPr>
        <p:spPr>
          <a:xfrm>
            <a:off x="1443240" y="1846800"/>
            <a:ext cx="657180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1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0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11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12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7ACD858-9007-4671-94A2-7882EBB3C7E7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37" name="Straight Connector 32"/>
          <p:cNvCxnSpPr/>
          <p:nvPr/>
        </p:nvCxnSpPr>
        <p:spPr>
          <a:xfrm>
            <a:off x="1443240" y="1846800"/>
            <a:ext cx="657180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48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443600" y="1756080"/>
            <a:ext cx="5616720" cy="188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443600" y="3806280"/>
            <a:ext cx="5616720" cy="10126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45720" anchor="t">
            <a:normAutofit/>
          </a:bodyPr>
          <a:lstStyle>
            <a:lvl1pPr indent="0" algn="l" defTabSz="6858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16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7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18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958D56D-06AB-4ABC-941A-84AC9CA67780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54" name="Straight Connector 14"/>
          <p:cNvCxnSpPr/>
          <p:nvPr/>
        </p:nvCxnSpPr>
        <p:spPr>
          <a:xfrm>
            <a:off x="1443240" y="3804840"/>
            <a:ext cx="561744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57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443600" y="804960"/>
            <a:ext cx="6571080" cy="105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443600" y="2013840"/>
            <a:ext cx="3125520" cy="343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889160" y="2013840"/>
            <a:ext cx="3125160" cy="343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dt" idx="19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20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6"/>
          <p:cNvSpPr>
            <a:spLocks noGrp="1"/>
          </p:cNvSpPr>
          <p:nvPr>
            <p:ph type="sldNum" idx="21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5629614-4149-4F4C-9564-43DD626AD471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64" name="Straight Connector 32"/>
          <p:cNvCxnSpPr/>
          <p:nvPr/>
        </p:nvCxnSpPr>
        <p:spPr>
          <a:xfrm>
            <a:off x="1443240" y="1846800"/>
            <a:ext cx="657180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67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cxnSp>
        <p:nvCxnSpPr>
          <p:cNvPr id="68" name="Straight Connector 35"/>
          <p:cNvCxnSpPr/>
          <p:nvPr/>
        </p:nvCxnSpPr>
        <p:spPr>
          <a:xfrm>
            <a:off x="1443240" y="1846800"/>
            <a:ext cx="657180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443600" y="804240"/>
            <a:ext cx="6571080" cy="105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443600" y="2019600"/>
            <a:ext cx="3125520" cy="80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6858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200" b="0" u="none" strike="noStrike" cap="all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200" b="0" u="none" strike="noStrike" cap="all">
                <a:solidFill>
                  <a:schemeClr val="accent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443600" y="2824200"/>
            <a:ext cx="3125520" cy="264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889160" y="2022840"/>
            <a:ext cx="3125160" cy="80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6858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200" b="0" u="none" strike="noStrike" cap="all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200" b="0" u="none" strike="noStrike" cap="all">
                <a:solidFill>
                  <a:schemeClr val="accent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889160" y="2821320"/>
            <a:ext cx="3125160" cy="263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dt" idx="22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ftr" idx="23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8"/>
          <p:cNvSpPr>
            <a:spLocks noGrp="1"/>
          </p:cNvSpPr>
          <p:nvPr>
            <p:ph type="sldNum" idx="24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E959052-A2A5-4B02-8C60-58EAD305A446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79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cxnSp>
        <p:nvCxnSpPr>
          <p:cNvPr id="80" name="Straight Connector 31"/>
          <p:cNvCxnSpPr/>
          <p:nvPr/>
        </p:nvCxnSpPr>
        <p:spPr>
          <a:xfrm>
            <a:off x="1443240" y="1846800"/>
            <a:ext cx="657180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dt" idx="25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ftr" idx="26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sldNum" idx="27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67857F1-4FCB-4114-8DBF-430D52F3F93F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6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87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88" name="PlaceHolder 1"/>
          <p:cNvSpPr>
            <a:spLocks noGrp="1"/>
          </p:cNvSpPr>
          <p:nvPr>
            <p:ph type="dt" idx="28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ftr" idx="29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sldNum" idx="30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F003941-4A96-49C9-A119-64DF69276255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the title text format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  <a:lvl6pPr lvl="5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6pPr>
            <a:lvl7pPr lvl="6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7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Click to edit the outline text format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864000" lvl="1" indent="-324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Outline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296000" lvl="2" indent="-288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Outline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728000" lvl="3" indent="-216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Outline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160000" lvl="4" indent="-216000" algn="l" defTabSz="6858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Outline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592000" lvl="5" indent="-216000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3024000" lvl="6" indent="-216000" algn="l" defTabSz="685800">
              <a:lnSpc>
                <a:spcPct val="12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95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438920" y="798840"/>
            <a:ext cx="2425680" cy="2246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685800">
              <a:lnSpc>
                <a:spcPct val="90000"/>
              </a:lnSpc>
              <a:buNone/>
              <a:defRPr lang="en-US" sz="24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24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24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186800" y="798840"/>
            <a:ext cx="3827880" cy="465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  <a:lvl2pPr lvl="1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2pPr>
            <a:lvl3pPr lvl="2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3pPr>
            <a:lvl4pPr lvl="3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4pPr>
            <a:lvl5pPr lvl="4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5pPr>
          </a:lstStyle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algn="l" defTabSz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US" sz="12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1438920" y="3205440"/>
            <a:ext cx="2427120" cy="2247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6858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 idx="31"/>
          </p:nvPr>
        </p:nvSpPr>
        <p:spPr>
          <a:xfrm>
            <a:off x="5646600" y="330480"/>
            <a:ext cx="236808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ftr" idx="32"/>
          </p:nvPr>
        </p:nvSpPr>
        <p:spPr>
          <a:xfrm>
            <a:off x="1443600" y="329400"/>
            <a:ext cx="4033800" cy="30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sldNum" idx="33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3E91C3E-137E-4877-8376-E9D07B54B439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02" name="Straight Connector 16"/>
          <p:cNvCxnSpPr/>
          <p:nvPr/>
        </p:nvCxnSpPr>
        <p:spPr>
          <a:xfrm>
            <a:off x="1441440" y="3205440"/>
            <a:ext cx="242388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gradFill rotWithShape="0">
          <a:gsLst>
            <a:gs pos="0">
              <a:srgbClr val="ECEAE7"/>
            </a:gs>
            <a:gs pos="100000">
              <a:srgbClr val="CAC6C1"/>
            </a:gs>
          </a:gsLst>
          <a:path path="circle">
            <a:fillToRect l="50000" t="0" r="50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9"/>
          <p:cNvSpPr/>
          <p:nvPr/>
        </p:nvSpPr>
        <p:spPr>
          <a:xfrm>
            <a:off x="0" y="2015640"/>
            <a:ext cx="9143640" cy="407916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Picture 11"/>
          <p:cNvPicPr/>
          <p:nvPr/>
        </p:nvPicPr>
        <p:blipFill>
          <a:blip r:embed="rId2"/>
          <a:srcRect l="12501" t="1545" r="12501" b="-1545"/>
          <a:stretch/>
        </p:blipFill>
        <p:spPr>
          <a:xfrm>
            <a:off x="0" y="6095160"/>
            <a:ext cx="9143640" cy="7743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05" name="Straight Connector 12"/>
          <p:cNvCxnSpPr/>
          <p:nvPr/>
        </p:nvCxnSpPr>
        <p:spPr>
          <a:xfrm>
            <a:off x="0" y="6100920"/>
            <a:ext cx="9144360" cy="360"/>
          </a:xfrm>
          <a:prstGeom prst="straightConnector1">
            <a:avLst/>
          </a:prstGeom>
          <a:ln w="12700">
            <a:solidFill>
              <a:srgbClr val="000001">
                <a:alpha val="20000"/>
              </a:srgbClr>
            </a:solidFill>
            <a:round/>
          </a:ln>
        </p:spPr>
      </p:cxnSp>
      <p:grpSp>
        <p:nvGrpSpPr>
          <p:cNvPr id="106" name="Group 12"/>
          <p:cNvGrpSpPr/>
          <p:nvPr/>
        </p:nvGrpSpPr>
        <p:grpSpPr>
          <a:xfrm>
            <a:off x="4996440" y="482040"/>
            <a:ext cx="3511080" cy="5148720"/>
            <a:chOff x="4996440" y="482040"/>
            <a:chExt cx="3511080" cy="5148720"/>
          </a:xfrm>
        </p:grpSpPr>
        <p:sp>
          <p:nvSpPr>
            <p:cNvPr id="107" name="Rectangle 13"/>
            <p:cNvSpPr/>
            <p:nvPr/>
          </p:nvSpPr>
          <p:spPr>
            <a:xfrm>
              <a:off x="4996440" y="482040"/>
              <a:ext cx="3511080" cy="5148720"/>
            </a:xfrm>
            <a:prstGeom prst="rect">
              <a:avLst/>
            </a:prstGeom>
            <a:gradFill rotWithShape="0"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/>
            </a:gradFill>
            <a:ln w="76200">
              <a:noFill/>
            </a:ln>
            <a:effectLst>
              <a:outerShdw algn="tl" blurRad="127080" dir="4740526" dist="228470" rotWithShape="0" sx="98000" sy="98000">
                <a:srgbClr val="000000">
                  <a:alpha val="34000"/>
                </a:srgbClr>
              </a:outerShdw>
            </a:effectLst>
            <a:scene3d>
              <a:camera prst="orthographicFront"/>
              <a:lightRig dir="t" rig="threePt"/>
            </a:scene3d>
            <a:sp3d>
              <a:bevelT prst="softRound" w="152400" h="508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8" name="Rectangle 14"/>
            <p:cNvSpPr/>
            <p:nvPr/>
          </p:nvSpPr>
          <p:spPr>
            <a:xfrm>
              <a:off x="5312160" y="812520"/>
              <a:ext cx="2882520" cy="4479120"/>
            </a:xfrm>
            <a:prstGeom prst="rect">
              <a:avLst/>
            </a:prstGeom>
            <a:gradFill rotWithShape="0"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/>
            </a:gradFill>
            <a:ln w="50800">
              <a:solidFill>
                <a:srgbClr val="191919"/>
              </a:solidFill>
              <a:miter/>
            </a:ln>
            <a:effectLst>
              <a:innerShdw blurRad="63500" dir="14100000" dist="88900">
                <a:srgbClr val="000000">
                  <a:alpha val="30000"/>
                </a:srgbClr>
              </a:innerShdw>
            </a:effectLst>
            <a:scene3d>
              <a:camera prst="orthographicFront"/>
              <a:lightRig dir="t" rig="threeP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444320" y="1129680"/>
            <a:ext cx="3244680" cy="183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685800">
              <a:lnSpc>
                <a:spcPct val="90000"/>
              </a:lnSpc>
              <a:buNone/>
              <a:def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5640120" y="1122480"/>
            <a:ext cx="2234520" cy="3866040"/>
          </a:xfrm>
          <a:prstGeom prst="rect">
            <a:avLst/>
          </a:prstGeom>
          <a:solidFill>
            <a:schemeClr val="lt1">
              <a:lumMod val="85000"/>
            </a:schemeClr>
          </a:solidFill>
          <a:ln w="936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Click icon to add picture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1443600" y="3146040"/>
            <a:ext cx="3240000" cy="2003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6858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6858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Edit Master text styles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dt" idx="34"/>
          </p:nvPr>
        </p:nvSpPr>
        <p:spPr>
          <a:xfrm>
            <a:off x="1436760" y="5469840"/>
            <a:ext cx="3252240" cy="319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l Sans MT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ftr" idx="35"/>
          </p:nvPr>
        </p:nvSpPr>
        <p:spPr>
          <a:xfrm>
            <a:off x="1437480" y="318600"/>
            <a:ext cx="3251160" cy="320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PlaceHolder 6"/>
          <p:cNvSpPr>
            <a:spLocks noGrp="1"/>
          </p:cNvSpPr>
          <p:nvPr>
            <p:ph type="sldNum" idx="36"/>
          </p:nvPr>
        </p:nvSpPr>
        <p:spPr>
          <a:xfrm>
            <a:off x="487800" y="798840"/>
            <a:ext cx="795240" cy="503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A94E4B1-661D-4EBD-A2BC-E80FACE35241}" type="slidenum">
              <a:rPr lang="en-US" sz="2800" b="0" u="none" strike="noStrike">
                <a:solidFill>
                  <a:schemeClr val="accent1"/>
                </a:solidFill>
                <a:effectLst/>
                <a:uFillTx/>
                <a:latin typeface="Gill Sans MT"/>
              </a:rPr>
              <a:t>&lt;number&gt;</a:t>
            </a:fld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15" name="Straight Connector 30"/>
          <p:cNvCxnSpPr/>
          <p:nvPr/>
        </p:nvCxnSpPr>
        <p:spPr>
          <a:xfrm>
            <a:off x="1441080" y="3143520"/>
            <a:ext cx="3242520" cy="360"/>
          </a:xfrm>
          <a:prstGeom prst="straightConnector1">
            <a:avLst/>
          </a:prstGeom>
          <a:ln w="31750">
            <a:solidFill>
              <a:srgbClr val="B71E42"/>
            </a:solidFill>
            <a:round/>
          </a:ln>
        </p:spPr>
      </p:cxn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www.axismaps.com/guide/data-classification" TargetMode="External"/><Relationship Id="rId2" Type="http://schemas.openxmlformats.org/officeDocument/2006/relationships/hyperlink" Target="https://wustl.pressbooks.pub/digitalcartography/chapter/making-chloropleth-maps/" TargetMode="External"/><Relationship Id="rId3" Type="http://schemas.openxmlformats.org/officeDocument/2006/relationships/hyperlink" Target="https://community.environicsanalytics.com/hc/en-us/articles/13299751591437-What-are-the-Mapping-Classification-Methods" TargetMode="External"/><Relationship Id="rId4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Data type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Nominal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Ordinal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Interval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ratio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685800">
              <a:lnSpc>
                <a:spcPct val="90000"/>
              </a:lnSpc>
              <a:buNone/>
            </a:pP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pic>
        <p:nvPicPr>
          <p:cNvPr id="119" name="Content Placeholder 4" descr="A close up of a piece of paper&#10;&#10;Description automatically generated"/>
          <p:cNvPicPr/>
          <p:nvPr/>
        </p:nvPicPr>
        <p:blipFill>
          <a:blip r:embed="rId1"/>
          <a:stretch/>
        </p:blipFill>
        <p:spPr>
          <a:xfrm>
            <a:off x="30960" y="1600200"/>
            <a:ext cx="9046800" cy="4452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To standardize the data or not to standardize the data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That is the question.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Why?  Why not?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Examples.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6858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dk1"/>
                </a:solidFill>
                <a:effectLst/>
                <a:uFillTx/>
                <a:latin typeface="Gill Sans MT"/>
              </a:rPr>
              <a:t>Classification</a:t>
            </a: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Splitting data into groups to make it easier to understand.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191"/>
              </a:spcBef>
              <a:spcAft>
                <a:spcPts val="992"/>
              </a:spcAft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equal interval, equal frequency, and natural breaks. How many classes? When to use each? Considering data distribution, ease of understanding concept, ease of understanding legend.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685800">
              <a:lnSpc>
                <a:spcPct val="90000"/>
              </a:lnSpc>
              <a:buNone/>
            </a:pP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685800">
              <a:lnSpc>
                <a:spcPct val="12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pic>
        <p:nvPicPr>
          <p:cNvPr id="126" name=""/>
          <p:cNvPicPr/>
          <p:nvPr/>
        </p:nvPicPr>
        <p:blipFill>
          <a:blip r:embed="rId1"/>
          <a:stretch/>
        </p:blipFill>
        <p:spPr>
          <a:xfrm>
            <a:off x="2748240" y="-5400"/>
            <a:ext cx="362700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685800">
              <a:lnSpc>
                <a:spcPct val="90000"/>
              </a:lnSpc>
              <a:buNone/>
            </a:pP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685800">
              <a:lnSpc>
                <a:spcPct val="12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pic>
        <p:nvPicPr>
          <p:cNvPr id="129" name=""/>
          <p:cNvPicPr/>
          <p:nvPr/>
        </p:nvPicPr>
        <p:blipFill>
          <a:blip r:embed="rId1"/>
          <a:stretch/>
        </p:blipFill>
        <p:spPr>
          <a:xfrm>
            <a:off x="49320" y="61920"/>
            <a:ext cx="8252280" cy="6760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443600" y="804600"/>
            <a:ext cx="6571080" cy="104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685800">
              <a:lnSpc>
                <a:spcPct val="90000"/>
              </a:lnSpc>
              <a:buNone/>
            </a:pPr>
            <a:endParaRPr lang="en-US" sz="3200" b="0" u="none" strike="noStrike" cap="all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1443600" y="2015640"/>
            <a:ext cx="6571080" cy="345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  <a:hlinkClick r:id="rId1"/>
              </a:rPr>
              <a:t>https://www.axismaps.com/guide/data-classification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  <a:hlinkClick r:id="rId2"/>
              </a:rPr>
              <a:t>https://wustl.pressbooks.pub/digitalcartography/chapter/making-chloropleth-maps/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-228600" algn="l" defTabSz="6858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  <a:hlinkClick r:id="rId3"/>
              </a:rPr>
              <a:t>https://community.environicsanalytics.com/hc/en-us/articles/13299751591437-What-are-the-Mapping-Classification-Methods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28600" indent="0" algn="l" defTabSz="685800">
              <a:lnSpc>
                <a:spcPct val="120000"/>
              </a:lnSpc>
              <a:spcBef>
                <a:spcPts val="1001"/>
              </a:spcBef>
              <a:buNone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 pitchFamily="0" charset="1"/>
        <a:ea typeface=""/>
        <a:cs typeface=""/>
      </a:majorFont>
      <a:minorFont>
        <a:latin typeface="Gill Sans MT" panose="020B05020201040202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4000"/>
                <a:lumMod val="110000"/>
              </a:schemeClr>
            </a:gs>
            <a:gs pos="100000">
              <a:schemeClr val="phClr">
                <a:tint val="78000"/>
                <a:lumMod val="10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8000"/>
                <a:lumMod val="104000"/>
              </a:schemeClr>
            </a:gs>
            <a:gs pos="69000">
              <a:schemeClr val="phClr">
                <a:shade val="88000"/>
                <a:lumMod val="92000"/>
              </a:schemeClr>
            </a:gs>
            <a:gs pos="100000">
              <a:schemeClr val="phClr">
                <a:shade val="78000"/>
                <a:lumMod val="92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>
            <a:gs pos="0">
              <a:schemeClr val="phClr">
                <a:tint val="94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t="0" r="43000" b="10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377</TotalTime>
  <Application>LibreOffice/26.2.6.3$Windows_X86_64 LibreOffice_project/8221e31b3ac356a1623c672912a3d2b492f7e3d1</Application>
  <AppVersion>15.0000</AppVersion>
  <Words>612</Words>
  <Paragraphs>116</Paragraphs>
  <Company>Windows User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2016-10-11T19:15:09Z</dcterms:created>
  <dc:creator>Sterling</dc:creator>
  <dc:description/>
  <dc:language>en-US</dc:language>
  <cp:lastModifiedBy/>
  <dcterms:modified xsi:type="dcterms:W3CDTF">2026-09-25T12:26:06Z</dcterms:modified>
  <cp:revision>36</cp:revision>
  <dc:subject/>
  <dc:title>Geog 301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  <property fmtid="{D5CDD505-2E9C-101B-9397-08002B2CF9AE}" pid="3" name="Slides">
    <vt:i4>28</vt:i4>
  </property>
</Properties>
</file>