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8.xml" ContentType="application/vnd.openxmlformats-officedocument.theme+xml"/>
  <Override PartName="/ppt/presentation.xml" ContentType="application/vnd.openxmlformats-officedocument.presentationml.presentation.main+xml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6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move the slide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22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ftr" idx="23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sldNum" idx="24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43DD6036-988D-427F-9530-3A4864BFCC40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ctangle 7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3A53CF4-67FD-4B86-AA1C-7DBFD36CDD14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C81BFB9-31CF-4208-8D3D-63F4548ABF2E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Rectangle 2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E3E51B5-66E9-452F-AA7E-69044D7ED9C5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Rectangle 3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EDA3C5D-740D-432F-AC14-972502487EE7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 4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3455135-E6C6-4DF0-9AF5-DA2BCDA31799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angle 5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8BD8E9B-F48F-4A1C-A162-C89C42020A86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6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0229A27-1047-4ADC-B095-F77B9860E9C3}" type="slidenum"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angle 8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marL="216000" indent="-216000" algn="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97DA28D-14F3-4027-B190-3DDFD45B3554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ectangle 9"/>
          <p:cNvSpPr/>
          <p:nvPr/>
        </p:nvSpPr>
        <p:spPr>
          <a:xfrm>
            <a:off x="0" y="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ESCI 307, Fall 2003, Lecture 14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Rectangle 11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marL="216000" indent="-216000" algn="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782E3B0-6C48-4FA7-AC4E-9AB471475A8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10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marL="216000" indent="-216000" algn="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42898E3-A637-4652-9143-0F7571AE602C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12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marL="216000" indent="-216000" algn="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61D9207-F483-4E20-B2FC-D56D7CD9BBCC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ctangle 13"/>
          <p:cNvSpPr/>
          <p:nvPr/>
        </p:nvSpPr>
        <p:spPr>
          <a:xfrm>
            <a:off x="4402440" y="9553680"/>
            <a:ext cx="33678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marL="216000" indent="-216000" algn="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3F87EE0-D674-4B90-A98C-A8A15E0E9D4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1"/>
          <p:cNvSpPr>
            <a:spLocks noGrp="1"/>
          </p:cNvSpPr>
          <p:nvPr>
            <p:ph type="sldImg"/>
          </p:nvPr>
        </p:nvSpPr>
        <p:spPr>
          <a:xfrm>
            <a:off x="1295280" y="754200"/>
            <a:ext cx="5181120" cy="3771720"/>
          </a:xfrm>
          <a:prstGeom prst="rect">
            <a:avLst/>
          </a:prstGeom>
          <a:ln w="0">
            <a:noFill/>
          </a:ln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640" cy="1261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640" cy="20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44700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722664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7D7FE45-1A3C-4207-B199-3793474CB41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/>
          <p:cNvPicPr/>
          <p:nvPr/>
        </p:nvPicPr>
        <p:blipFill>
          <a:blip r:embed="rId2"/>
          <a:stretch/>
        </p:blipFill>
        <p:spPr>
          <a:xfrm>
            <a:off x="0" y="-144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E947ABB-ABB7-4EC0-9505-B2F645D21BD6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EF6394C-E207-44DC-8A19-09FD7F9F1C1A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D170ED8-A555-4556-B405-2374201A26BE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05B4B5D-ABFE-4181-845C-530F78D3935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6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7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8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152EB28-2B04-4834-A84E-53398ACB124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2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19"/>
          </p:nvPr>
        </p:nvSpPr>
        <p:spPr>
          <a:xfrm>
            <a:off x="504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0"/>
          </p:nvPr>
        </p:nvSpPr>
        <p:spPr>
          <a:xfrm>
            <a:off x="3447360" y="7200000"/>
            <a:ext cx="319464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1"/>
          </p:nvPr>
        </p:nvSpPr>
        <p:spPr>
          <a:xfrm>
            <a:off x="7227000" y="7200000"/>
            <a:ext cx="234792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3655EB3-FD88-4F7D-B1B5-63EBAA0CED5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20.jpeg"/><Relationship Id="rId3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IEUyhLP3nyo&amp;feature=share" TargetMode="External"/><Relationship Id="rId2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4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4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4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4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4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4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hyperlink" Target="http://www.nps.gov/jotr/learn/nature/cryptocrusts.htm" TargetMode="External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4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hyperlink" Target="https://www.nps.gov/grba/learn/photosmultimedia/photogallery.htm" TargetMode="External"/><Relationship Id="rId2" Type="http://schemas.openxmlformats.org/officeDocument/2006/relationships/slideLayout" Target="../slideLayouts/slideLayout6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3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3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3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hyperlink" Target="https://www.nps.gov/media/photo/gallery.htm?id=F73A967F-155D-451F-67841C31296F7B05" TargetMode="External"/><Relationship Id="rId2" Type="http://schemas.openxmlformats.org/officeDocument/2006/relationships/slideLayout" Target="../slideLayouts/slideLayout3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3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3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3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hyperlink" Target="https://www.nps.gov/media/photo/gallery.htm?id=BE498700-0690-40FD-B271-B61609D8F671" TargetMode="External"/><Relationship Id="rId2" Type="http://schemas.openxmlformats.org/officeDocument/2006/relationships/slideLayout" Target="../slideLayouts/slideLayout3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3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3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hyperlink" Target="https://www.nps.gov/deva/learn/nature/weather-and-climate.htm" TargetMode="External"/><Relationship Id="rId2" Type="http://schemas.openxmlformats.org/officeDocument/2006/relationships/hyperlink" Target="https://www.nps.gov/deva/learn/photosmultimedia/photogallery.htm" TargetMode="External"/><Relationship Id="rId3" Type="http://schemas.openxmlformats.org/officeDocument/2006/relationships/slideLayout" Target="../slideLayouts/slideLayout3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hyperlink" Target="https://www.nps.gov/whsa/index.htm" TargetMode="External"/><Relationship Id="rId2" Type="http://schemas.openxmlformats.org/officeDocument/2006/relationships/hyperlink" Target="https://www.nps.gov/whsa/learn/photosmultimedia/photogallery.htm" TargetMode="External"/><Relationship Id="rId3" Type="http://schemas.openxmlformats.org/officeDocument/2006/relationships/slideLayout" Target="../slideLayouts/slideLayout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3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3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00600" y="497880"/>
            <a:ext cx="9071640" cy="67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 Parks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Definition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1008000" y="1427760"/>
            <a:ext cx="9071640" cy="613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432000" indent="-324000" algn="l">
              <a:lnSpc>
                <a:spcPct val="100000"/>
              </a:lnSpc>
              <a:spcBef>
                <a:spcPts val="799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an area with less than 25 cm (10 inches) of annual precipitation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799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Deserts may be cold, temperate or hot.  All major continents have one type of desert or the other.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What is a desert?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4000" y="1397880"/>
            <a:ext cx="9071640" cy="4287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99"/>
              </a:spcBef>
              <a:spcAft>
                <a:spcPts val="1417"/>
              </a:spcAft>
              <a:buClr>
                <a:srgbClr val="E3E3FF"/>
              </a:buClr>
              <a:buSzPct val="45000"/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</a:t>
            </a:r>
            <a:r>
              <a:rPr lang="en-GB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he desert is a land of extremes: extreme heat and extreme dryness; sudden flash floods and cold nights. Because deserts are such a difficult places to live in they often have names likes "Death Valley“ or "the empty quarter,"</a:t>
            </a:r>
            <a:br>
              <a:rPr sz="3200"/>
            </a:br>
            <a:r>
              <a:rPr lang="en-GB" sz="3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5" name="Picture 5" descr="death-valley-2"/>
          <p:cNvPicPr/>
          <p:nvPr/>
        </p:nvPicPr>
        <p:blipFill>
          <a:blip r:embed="rId1"/>
          <a:stretch/>
        </p:blipFill>
        <p:spPr>
          <a:xfrm>
            <a:off x="6150960" y="4574160"/>
            <a:ext cx="3928320" cy="2945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 additive="repl"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93120" y="1159920"/>
            <a:ext cx="335988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Wind-Swept Sand Dunes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7" name="Picture 3" descr="16_00"/>
          <p:cNvPicPr/>
          <p:nvPr/>
        </p:nvPicPr>
        <p:blipFill>
          <a:blip r:embed="rId1"/>
          <a:stretch/>
        </p:blipFill>
        <p:spPr>
          <a:xfrm>
            <a:off x="4284000" y="671760"/>
            <a:ext cx="4586400" cy="5519160"/>
          </a:xfrm>
          <a:prstGeom prst="rect">
            <a:avLst/>
          </a:prstGeom>
          <a:noFill/>
          <a:ln w="12600">
            <a:solidFill>
              <a:srgbClr val="FFFFFF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67760" y="372240"/>
            <a:ext cx="974376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 Life Forms        (Roadrunner)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9" name="Picture 1" descr="16_02a"/>
          <p:cNvPicPr/>
          <p:nvPr/>
        </p:nvPicPr>
        <p:blipFill>
          <a:blip r:embed="rId1"/>
          <a:stretch/>
        </p:blipFill>
        <p:spPr>
          <a:xfrm>
            <a:off x="1344240" y="1512000"/>
            <a:ext cx="7358400" cy="4957200"/>
          </a:xfrm>
          <a:prstGeom prst="rect">
            <a:avLst/>
          </a:prstGeom>
          <a:noFill/>
          <a:ln w="12600">
            <a:solidFill>
              <a:srgbClr val="FFFFFF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67760" y="377640"/>
            <a:ext cx="974376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 Life Forms (Lizard)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1" name="Picture 2" descr="16_02b"/>
          <p:cNvPicPr/>
          <p:nvPr/>
        </p:nvPicPr>
        <p:blipFill>
          <a:blip r:embed="rId1"/>
          <a:stretch/>
        </p:blipFill>
        <p:spPr>
          <a:xfrm>
            <a:off x="1357920" y="1541880"/>
            <a:ext cx="7358400" cy="4957200"/>
          </a:xfrm>
          <a:prstGeom prst="rect">
            <a:avLst/>
          </a:prstGeom>
          <a:noFill/>
          <a:ln w="12600">
            <a:solidFill>
              <a:srgbClr val="FFFFFF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Plants?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4000" y="1764000"/>
            <a:ext cx="6917400" cy="4397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700"/>
              </a:spcBef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28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Of course, but…..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Plants that grow in a desert have to be especially adapted to the dry conditions. They must be able to: collect and store water  and reduce water loss.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 algn="l">
              <a:lnSpc>
                <a:spcPct val="90000"/>
              </a:lnSpc>
              <a:spcBef>
                <a:spcPts val="700"/>
              </a:spcBef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GB" sz="2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Desert plants look quite different to plant that grow in other places. 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4" name="Picture 4" descr="Moore%20Pima%20Pinapple%20Cactus%20small"/>
          <p:cNvPicPr/>
          <p:nvPr/>
        </p:nvPicPr>
        <p:blipFill>
          <a:blip r:embed="rId1"/>
          <a:stretch/>
        </p:blipFill>
        <p:spPr>
          <a:xfrm>
            <a:off x="7024320" y="4478040"/>
            <a:ext cx="3054960" cy="3076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 nodeType="clickEffect">
                      <p:stCondLst>
                        <p:cond delay="indefinite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6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Effect">
                      <p:stCondLst>
                        <p:cond delay="indefinite"/>
                      </p:stCondLst>
                      <p:childTnLst>
                        <p:par>
                          <p:cTn id="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31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Effect">
                      <p:stCondLst>
                        <p:cond delay="indefinite"/>
                      </p:stCondLst>
                      <p:childTnLst>
                        <p:par>
                          <p:cTn id="3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36" dur="5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Effect">
                      <p:stCondLst>
                        <p:cond delay="indefinite"/>
                      </p:stCondLst>
                      <p:childTnLst>
                        <p:par>
                          <p:cTn id="3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Types of Deserts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1065240" y="1877400"/>
            <a:ext cx="7925040" cy="465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432000" indent="-324000" algn="l">
              <a:lnSpc>
                <a:spcPct val="100000"/>
              </a:lnSpc>
              <a:spcBef>
                <a:spcPts val="700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 Types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indent="-285840" algn="l">
              <a:lnSpc>
                <a:spcPct val="100000"/>
              </a:lnSpc>
              <a:spcBef>
                <a:spcPts val="601"/>
              </a:spcBef>
              <a:spcAft>
                <a:spcPts val="1134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 Subtropical Desert – 30</a:t>
            </a:r>
            <a:r>
              <a:rPr lang="en-US" sz="2400" b="1" u="none" strike="noStrike" baseline="30000">
                <a:solidFill>
                  <a:srgbClr val="000000"/>
                </a:solidFill>
                <a:effectLst/>
                <a:uFillTx/>
                <a:latin typeface="Times New Roman"/>
              </a:rPr>
              <a:t>o</a:t>
            </a: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Latitude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indent="-285840" algn="l">
              <a:lnSpc>
                <a:spcPct val="100000"/>
              </a:lnSpc>
              <a:spcBef>
                <a:spcPts val="601"/>
              </a:spcBef>
              <a:spcAft>
                <a:spcPts val="1134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 Deserts on Leeward side of major Mountain ranges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indent="-285840" algn="l">
              <a:lnSpc>
                <a:spcPct val="100000"/>
              </a:lnSpc>
              <a:spcBef>
                <a:spcPts val="601"/>
              </a:spcBef>
              <a:spcAft>
                <a:spcPts val="1134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 Interior Deserts- center of continents far from ocean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indent="-285840" algn="l">
              <a:lnSpc>
                <a:spcPct val="100000"/>
              </a:lnSpc>
              <a:spcBef>
                <a:spcPts val="601"/>
              </a:spcBef>
              <a:spcAft>
                <a:spcPts val="1134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 Coastal desert- prevailing onshore wind brings cool, damp air to continent.  Which then warms, thus, no rain. 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lvl="1" indent="-285840" algn="l">
              <a:lnSpc>
                <a:spcPct val="100000"/>
              </a:lnSpc>
              <a:spcBef>
                <a:spcPts val="601"/>
              </a:spcBef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 Polar deserts- extremely cold and dry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9" name="Picture 6" descr="http://geology.com/records/sahara-desert-map.gif"/>
          <p:cNvPicPr/>
          <p:nvPr/>
        </p:nvPicPr>
        <p:blipFill>
          <a:blip r:embed="rId1"/>
          <a:stretch/>
        </p:blipFill>
        <p:spPr>
          <a:xfrm>
            <a:off x="0" y="902520"/>
            <a:ext cx="10079640" cy="4547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8352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 Rain-Shadow Desert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1" name="Picture 7" descr="c16p344"/>
          <p:cNvPicPr/>
          <p:nvPr/>
        </p:nvPicPr>
        <p:blipFill>
          <a:blip r:embed="rId1"/>
          <a:stretch/>
        </p:blipFill>
        <p:spPr>
          <a:xfrm>
            <a:off x="360" y="1344240"/>
            <a:ext cx="10079640" cy="6215400"/>
          </a:xfrm>
          <a:prstGeom prst="rect">
            <a:avLst/>
          </a:prstGeom>
          <a:noFill/>
          <a:ln w="12600">
            <a:solidFill>
              <a:srgbClr val="FFFFFF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 landforms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601"/>
              </a:spcBef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   Weathering, wind, and streams create desert landforms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90000"/>
              </a:lnSpc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Weathering in Desert is mostly mechanical (physical)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indent="-285840" algn="l">
              <a:lnSpc>
                <a:spcPct val="90000"/>
              </a:lnSpc>
              <a:spcBef>
                <a:spcPts val="601"/>
              </a:spcBef>
              <a:spcAft>
                <a:spcPts val="1134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 A little chemical weathering produces manganese and iron-oxide stains, called desert vanish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90000"/>
              </a:lnSpc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Stream Erosion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90000"/>
              </a:lnSpc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Wind erosion.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Alluvial fans and bajada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Sediment washed downslope by streams (especially flash floods).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Note, precipitation in deserts is typically as thunderstorms – so a lot of rain all at once, then long periods without any rain at all.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8" name="Picture 9" descr="http://study.com/cimages/multimages/16/death_valley_alluvial_fan_2.jpg"/>
          <p:cNvPicPr/>
          <p:nvPr/>
        </p:nvPicPr>
        <p:blipFill>
          <a:blip r:embed="rId1"/>
          <a:stretch/>
        </p:blipFill>
        <p:spPr>
          <a:xfrm>
            <a:off x="-19440" y="28080"/>
            <a:ext cx="3800520" cy="3012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Picture 8" descr="http://www.water.ca.gov/floodsafe/ca-flood-preparedness/images/santarosa_mtns800.jpg"/>
          <p:cNvPicPr/>
          <p:nvPr/>
        </p:nvPicPr>
        <p:blipFill>
          <a:blip r:embed="rId2"/>
          <a:stretch/>
        </p:blipFill>
        <p:spPr>
          <a:xfrm>
            <a:off x="3293280" y="3041280"/>
            <a:ext cx="6786000" cy="4547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" name="Picture 10" descr="http://www.airphotona.com/stockimg/images/02142.jpg"/>
          <p:cNvPicPr/>
          <p:nvPr/>
        </p:nvPicPr>
        <p:blipFill>
          <a:blip r:embed="rId1"/>
          <a:stretch/>
        </p:blipFill>
        <p:spPr>
          <a:xfrm>
            <a:off x="29520" y="167760"/>
            <a:ext cx="9965880" cy="6959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Playa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 lake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Very flat and shallow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Often, no water whatsoever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Often, covered in salt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Typically, don’t drain – they evaporate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7" name="Picture 11" descr="http://plate-tectonic.narod.ru/dep-28.jpg"/>
          <p:cNvPicPr/>
          <p:nvPr/>
        </p:nvPicPr>
        <p:blipFill>
          <a:blip r:embed="rId1"/>
          <a:stretch/>
        </p:blipFill>
        <p:spPr>
          <a:xfrm>
            <a:off x="15840" y="252000"/>
            <a:ext cx="10063800" cy="6838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89" name="Picture 12"/>
          <p:cNvPicPr/>
          <p:nvPr/>
        </p:nvPicPr>
        <p:blipFill>
          <a:blip r:embed="rId1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92" name="Content Placeholder 4"/>
          <p:cNvPicPr/>
          <p:nvPr/>
        </p:nvPicPr>
        <p:blipFill>
          <a:blip r:embed="rId1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Mesas and Buttes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Flat-topped hills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Mesas much larger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7" name="Picture 13" descr="https://upload.wikimedia.org/wikipedia/commons/9/9b/Over_Monument_Valley,_Navajo_Nation.jpg"/>
          <p:cNvPicPr/>
          <p:nvPr/>
        </p:nvPicPr>
        <p:blipFill>
          <a:blip r:embed="rId1"/>
          <a:stretch/>
        </p:blipFill>
        <p:spPr>
          <a:xfrm>
            <a:off x="252000" y="252000"/>
            <a:ext cx="9071640" cy="6803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"/>
          <p:cNvSpPr/>
          <p:nvPr/>
        </p:nvSpPr>
        <p:spPr>
          <a:xfrm>
            <a:off x="503280" y="3611520"/>
            <a:ext cx="2351880" cy="310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marL="432000" indent="-32400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Goto monument valley and wheeler peak in GE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0" name="Picture 14" descr="http://4.bp.blogspot.com/_X2ff7m8NUos/TDJG2dBqvcI/AAAAAAAABB8/O8Hf3UoR2a0/s1600/merrick-butte.jpg"/>
          <p:cNvPicPr/>
          <p:nvPr/>
        </p:nvPicPr>
        <p:blipFill>
          <a:blip r:embed="rId1"/>
          <a:stretch/>
        </p:blipFill>
        <p:spPr>
          <a:xfrm>
            <a:off x="3240" y="0"/>
            <a:ext cx="4661280" cy="349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16" descr="http://www.touroad.com/edasom/data/geditor/1002/1388864897_4ceba59e_Sentinel%2BMesa.jpg"/>
          <p:cNvPicPr/>
          <p:nvPr/>
        </p:nvPicPr>
        <p:blipFill>
          <a:blip r:embed="rId2"/>
          <a:stretch/>
        </p:blipFill>
        <p:spPr>
          <a:xfrm>
            <a:off x="2948400" y="2855880"/>
            <a:ext cx="7130880" cy="4733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050" descr="C:\WINDOWS\Desktop\arroyo.jpg"/>
          <p:cNvPicPr/>
          <p:nvPr/>
        </p:nvPicPr>
        <p:blipFill>
          <a:blip r:embed="rId1"/>
          <a:stretch/>
        </p:blipFill>
        <p:spPr>
          <a:xfrm>
            <a:off x="587880" y="335880"/>
            <a:ext cx="9155520" cy="6866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Text Box 2"/>
          <p:cNvSpPr/>
          <p:nvPr/>
        </p:nvSpPr>
        <p:spPr>
          <a:xfrm>
            <a:off x="4283640" y="6803640"/>
            <a:ext cx="1847880" cy="367560"/>
          </a:xfrm>
          <a:prstGeom prst="rect">
            <a:avLst/>
          </a:prstGeom>
          <a:solidFill>
            <a:srgbClr val="463416"/>
          </a:solidFill>
          <a:ln w="93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Tahoma"/>
                <a:ea typeface="DejaVu Sans"/>
              </a:rPr>
              <a:t>Arroyo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0" y="-360"/>
            <a:ext cx="9439200" cy="75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Water-Carved Canyon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5" name="Picture 15" descr="309850_p_17_10"/>
          <p:cNvPicPr/>
          <p:nvPr/>
        </p:nvPicPr>
        <p:blipFill>
          <a:blip r:embed="rId1"/>
          <a:stretch/>
        </p:blipFill>
        <p:spPr>
          <a:xfrm>
            <a:off x="360" y="661680"/>
            <a:ext cx="7139520" cy="6897960"/>
          </a:xfrm>
          <a:prstGeom prst="rect">
            <a:avLst/>
          </a:prstGeom>
          <a:noFill/>
          <a:ln w="12600">
            <a:solidFill>
              <a:srgbClr val="FFFFFF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7"/>
          <p:cNvPicPr/>
          <p:nvPr/>
        </p:nvPicPr>
        <p:blipFill>
          <a:blip r:embed="rId1"/>
          <a:stretch/>
        </p:blipFill>
        <p:spPr>
          <a:xfrm>
            <a:off x="0" y="0"/>
            <a:ext cx="10079640" cy="755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Suspended Load Transport and Deposition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0" y="2603520"/>
            <a:ext cx="10079640" cy="159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432000" indent="-324000" algn="ctr">
              <a:lnSpc>
                <a:spcPct val="100000"/>
              </a:lnSpc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 dry areas very high winds can suspend fine sand particles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26" descr="C:\WINDOWS\Desktop\dust stor.jpg"/>
          <p:cNvPicPr/>
          <p:nvPr/>
        </p:nvPicPr>
        <p:blipFill>
          <a:blip r:embed="rId1"/>
          <a:stretch/>
        </p:blipFill>
        <p:spPr>
          <a:xfrm>
            <a:off x="4115880" y="167760"/>
            <a:ext cx="5583600" cy="357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Box 1"/>
          <p:cNvSpPr/>
          <p:nvPr/>
        </p:nvSpPr>
        <p:spPr>
          <a:xfrm>
            <a:off x="4536000" y="3863880"/>
            <a:ext cx="5543640" cy="36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Dust Storm, Senegal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Picture 19" descr="C:\WINDOWS\Desktop\sand.jpg"/>
          <p:cNvPicPr/>
          <p:nvPr/>
        </p:nvPicPr>
        <p:blipFill>
          <a:blip r:embed="rId2"/>
          <a:stretch/>
        </p:blipFill>
        <p:spPr>
          <a:xfrm>
            <a:off x="-19440" y="3741480"/>
            <a:ext cx="5690880" cy="3818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ext Box 4"/>
          <p:cNvSpPr/>
          <p:nvPr/>
        </p:nvSpPr>
        <p:spPr>
          <a:xfrm>
            <a:off x="0" y="7055640"/>
            <a:ext cx="5543640" cy="36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Sand Storm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marL="432000" indent="-324000">
              <a:lnSpc>
                <a:spcPct val="10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“Haboob“: </a:t>
            </a:r>
            <a:r>
              <a:rPr lang="en-US" sz="3200" b="0" u="sng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https://www.youtube.com/watch?v=IEUyhLP3nyo&amp;feature=share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Box 3"/>
          <p:cNvSpPr/>
          <p:nvPr/>
        </p:nvSpPr>
        <p:spPr>
          <a:xfrm>
            <a:off x="0" y="0"/>
            <a:ext cx="4787640" cy="253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b="0" u="none" strike="noStrike">
                <a:solidFill>
                  <a:srgbClr val="E3E3FF"/>
                </a:solidFill>
                <a:effectLst/>
                <a:uFillTx/>
                <a:latin typeface="Tahoma"/>
                <a:ea typeface="DejaVu Sans"/>
              </a:rPr>
              <a:t>Desert varnish - 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ahoma"/>
                <a:ea typeface="DejaVu Sans"/>
              </a:rPr>
              <a:t>oxidation of iron and manganese, useful for dating desert surfaces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Picture 18" descr="C:\WINDOWS\Desktop\pariacliff.jpg"/>
          <p:cNvPicPr/>
          <p:nvPr/>
        </p:nvPicPr>
        <p:blipFill>
          <a:blip r:embed="rId1"/>
          <a:stretch/>
        </p:blipFill>
        <p:spPr>
          <a:xfrm>
            <a:off x="419760" y="2351880"/>
            <a:ext cx="3711240" cy="520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21" descr="C:\WINDOWS\Desktop\petroglyph.jpg"/>
          <p:cNvPicPr/>
          <p:nvPr/>
        </p:nvPicPr>
        <p:blipFill>
          <a:blip r:embed="rId2"/>
          <a:srcRect l="0" t="0" r="0" b="4654"/>
          <a:stretch/>
        </p:blipFill>
        <p:spPr>
          <a:xfrm>
            <a:off x="4619880" y="587880"/>
            <a:ext cx="5225040" cy="6215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19760" y="0"/>
            <a:ext cx="9071640" cy="1007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Deposition of Dunes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671760" y="1847880"/>
            <a:ext cx="8567640" cy="293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432000" indent="-324000" algn="l">
              <a:lnSpc>
                <a:spcPct val="90000"/>
              </a:lnSpc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Reduced wind velocity results in sediments deposition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90000"/>
              </a:lnSpc>
              <a:spcBef>
                <a:spcPts val="601"/>
              </a:spcBef>
              <a:spcAft>
                <a:spcPts val="1417"/>
              </a:spcAft>
              <a:buNone/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90000"/>
              </a:lnSpc>
              <a:spcBef>
                <a:spcPts val="601"/>
              </a:spcBef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Dunes are hills of loose wind-born sand  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indent="-285840" algn="l">
              <a:lnSpc>
                <a:spcPct val="90000"/>
              </a:lnSpc>
              <a:spcBef>
                <a:spcPts val="601"/>
              </a:spcBef>
              <a:spcAft>
                <a:spcPts val="1134"/>
              </a:spcAft>
              <a:buNone/>
              <a:tabLst>
                <a:tab pos="0" algn="l"/>
              </a:tabLst>
            </a:pP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- </a:t>
            </a: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Size, shape, and orientation of dune are determined by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available sand, vegetation, and wind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743040" indent="-285840" algn="l">
              <a:lnSpc>
                <a:spcPct val="90000"/>
              </a:lnSpc>
              <a:spcBef>
                <a:spcPts val="601"/>
              </a:spcBef>
              <a:spcAft>
                <a:spcPts val="1134"/>
              </a:spcAft>
              <a:buNone/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67760" y="-168120"/>
            <a:ext cx="974376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Large Scale Dunes </a:t>
            </a:r>
            <a:r>
              <a:rPr lang="en-US" sz="3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(Gobi Desert)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21" name="Picture 20" descr="16_17"/>
          <p:cNvPicPr/>
          <p:nvPr/>
        </p:nvPicPr>
        <p:blipFill>
          <a:blip r:embed="rId1"/>
          <a:stretch/>
        </p:blipFill>
        <p:spPr>
          <a:xfrm>
            <a:off x="360" y="923760"/>
            <a:ext cx="10079640" cy="6635520"/>
          </a:xfrm>
          <a:prstGeom prst="rect">
            <a:avLst/>
          </a:prstGeom>
          <a:noFill/>
          <a:ln w="12600">
            <a:solidFill>
              <a:srgbClr val="FFFFFF"/>
            </a:solidFill>
            <a:miter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839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Dune Migration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23" name="Picture 22" descr="c16p353a"/>
          <p:cNvPicPr/>
          <p:nvPr/>
        </p:nvPicPr>
        <p:blipFill>
          <a:blip r:embed="rId1"/>
          <a:stretch/>
        </p:blipFill>
        <p:spPr>
          <a:xfrm>
            <a:off x="360" y="1260000"/>
            <a:ext cx="10079640" cy="5711400"/>
          </a:xfrm>
          <a:prstGeom prst="rect">
            <a:avLst/>
          </a:prstGeom>
          <a:noFill/>
          <a:ln w="12600">
            <a:solidFill>
              <a:srgbClr val="FFFFFF"/>
            </a:solidFill>
            <a:miter/>
          </a:ln>
        </p:spPr>
      </p:pic>
      <p:sp>
        <p:nvSpPr>
          <p:cNvPr id="124" name="Text Box 6"/>
          <p:cNvSpPr/>
          <p:nvPr/>
        </p:nvSpPr>
        <p:spPr>
          <a:xfrm>
            <a:off x="684360" y="7095960"/>
            <a:ext cx="2675520" cy="36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Just like ripples in a stream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Arches National Park, UT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Red sandstones, lightly folded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https://www.nps.gov/arch/learn/photosmultimedia/photogallery.htm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51280"/>
            <a:ext cx="9071640" cy="125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Arches!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9" name="Picture 23" descr="https://thelifeofyourtime.files.wordpress.com/2012/04/archformation.jpg"/>
          <p:cNvPicPr/>
          <p:nvPr/>
        </p:nvPicPr>
        <p:blipFill>
          <a:blip r:embed="rId1"/>
          <a:stretch/>
        </p:blipFill>
        <p:spPr>
          <a:xfrm>
            <a:off x="63000" y="2016000"/>
            <a:ext cx="9953280" cy="3695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1" name="Content Placeholder 3"/>
          <p:cNvPicPr/>
          <p:nvPr/>
        </p:nvPicPr>
        <p:blipFill>
          <a:blip r:embed="rId1"/>
          <a:stretch/>
        </p:blipFill>
        <p:spPr>
          <a:xfrm>
            <a:off x="0" y="22320"/>
            <a:ext cx="10079640" cy="6877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3" name="Content Placeholder 1"/>
          <p:cNvPicPr/>
          <p:nvPr/>
        </p:nvPicPr>
        <p:blipFill>
          <a:blip r:embed="rId1"/>
          <a:stretch/>
        </p:blipFill>
        <p:spPr>
          <a:xfrm>
            <a:off x="0" y="252000"/>
            <a:ext cx="10079640" cy="6878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5" name="Content Placeholder 2"/>
          <p:cNvPicPr/>
          <p:nvPr/>
        </p:nvPicPr>
        <p:blipFill>
          <a:blip r:embed="rId1"/>
          <a:stretch/>
        </p:blipFill>
        <p:spPr>
          <a:xfrm>
            <a:off x="197280" y="815400"/>
            <a:ext cx="9882000" cy="674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97720"/>
            <a:ext cx="9071640" cy="116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"/>
          <p:cNvSpPr/>
          <p:nvPr/>
        </p:nvSpPr>
        <p:spPr>
          <a:xfrm>
            <a:off x="504000" y="1764000"/>
            <a:ext cx="9071640" cy="49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8" name="Picture 24" descr="https://upload.wikimedia.org/wikipedia/commons/1/13/Delicate_Arch_LaSalle.jpg"/>
          <p:cNvPicPr/>
          <p:nvPr/>
        </p:nvPicPr>
        <p:blipFill>
          <a:blip r:embed="rId1"/>
          <a:stretch/>
        </p:blipFill>
        <p:spPr>
          <a:xfrm>
            <a:off x="83880" y="257040"/>
            <a:ext cx="9586080" cy="5659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5" descr="desert - cryptobiotic crust"/>
          <p:cNvPicPr/>
          <p:nvPr/>
        </p:nvPicPr>
        <p:blipFill>
          <a:blip r:embed="rId1"/>
          <a:stretch/>
        </p:blipFill>
        <p:spPr>
          <a:xfrm>
            <a:off x="3024000" y="419760"/>
            <a:ext cx="6269760" cy="5522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Text Box 5"/>
          <p:cNvSpPr/>
          <p:nvPr/>
        </p:nvSpPr>
        <p:spPr>
          <a:xfrm>
            <a:off x="0" y="335880"/>
            <a:ext cx="2771640" cy="180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spcBef>
                <a:spcPts val="17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Algae, fungi, and lichens can form a cryptobiotic crust.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Box 8"/>
          <p:cNvSpPr/>
          <p:nvPr/>
        </p:nvSpPr>
        <p:spPr>
          <a:xfrm>
            <a:off x="251640" y="6215760"/>
            <a:ext cx="8315640" cy="94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spcBef>
                <a:spcPts val="17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If disturbed, such crusts may require 200 years to reestablish.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26" descr="https://upload.wikimedia.org/wikipedia/commons/5/5c/Cryptobiotic_soil_crust_in_Natural_Bridges_National_Monument_near_Sipapu_20100906_-_number_4.png"/>
          <p:cNvPicPr/>
          <p:nvPr/>
        </p:nvPicPr>
        <p:blipFill>
          <a:blip r:embed="rId1"/>
          <a:stretch/>
        </p:blipFill>
        <p:spPr>
          <a:xfrm>
            <a:off x="24480" y="83880"/>
            <a:ext cx="9970920" cy="6628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Box 7"/>
          <p:cNvSpPr/>
          <p:nvPr/>
        </p:nvSpPr>
        <p:spPr>
          <a:xfrm>
            <a:off x="419760" y="5795640"/>
            <a:ext cx="5964120" cy="94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spcBef>
                <a:spcPts val="17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0" u="sng" strike="noStrike">
                <a:solidFill>
                  <a:srgbClr val="0000EE"/>
                </a:solidFill>
                <a:effectLst/>
                <a:uFillTx/>
                <a:latin typeface="Times New Roman"/>
                <a:ea typeface="DejaVu Sans"/>
                <a:hlinkClick r:id="rId1"/>
              </a:rPr>
              <a:t>http://www.nps.gov/jotr/learn/nature/cryptocrusts.htm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4" name="Picture 28" descr="http://www.sonorannews.com/archives/2011/110223/110223images/Boot-crush.jpg"/>
          <p:cNvPicPr/>
          <p:nvPr/>
        </p:nvPicPr>
        <p:blipFill>
          <a:blip r:embed="rId2"/>
          <a:stretch/>
        </p:blipFill>
        <p:spPr>
          <a:xfrm>
            <a:off x="1175760" y="587880"/>
            <a:ext cx="8315640" cy="4302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Great Basin NP, Nevada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968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Basically, the top of a mountain.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Desert features.  Cave system.  Rock glacier. Bristlecone pines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https://www.nps.gov/grba/learn/photosmultimedia/photogallery.htm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8" name=""/>
          <p:cNvPicPr/>
          <p:nvPr/>
        </p:nvPicPr>
        <p:blipFill>
          <a:blip r:embed="rId1"/>
          <a:stretch/>
        </p:blipFill>
        <p:spPr>
          <a:xfrm>
            <a:off x="1399320" y="-30600"/>
            <a:ext cx="5458320" cy="757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0" name=""/>
          <p:cNvPicPr/>
          <p:nvPr/>
        </p:nvPicPr>
        <p:blipFill>
          <a:blip r:embed="rId1"/>
          <a:stretch/>
        </p:blipFill>
        <p:spPr>
          <a:xfrm>
            <a:off x="37080" y="1010160"/>
            <a:ext cx="9335160" cy="6549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2" name=""/>
          <p:cNvPicPr/>
          <p:nvPr/>
        </p:nvPicPr>
        <p:blipFill>
          <a:blip r:embed="rId1"/>
          <a:stretch/>
        </p:blipFill>
        <p:spPr>
          <a:xfrm>
            <a:off x="1143000" y="33480"/>
            <a:ext cx="5257440" cy="7526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4" name=""/>
          <p:cNvPicPr/>
          <p:nvPr/>
        </p:nvPicPr>
        <p:blipFill>
          <a:blip r:embed="rId1"/>
          <a:stretch/>
        </p:blipFill>
        <p:spPr>
          <a:xfrm>
            <a:off x="0" y="1143000"/>
            <a:ext cx="9492480" cy="6416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Grand Canyon NP, Arizona</a:t>
            </a: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Lotta geologic history here.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Uplift while river cuts down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https://www.nps.gov/media/photo/gallery.htm?id=F73A967F-155D-451F-67841C31296F7B05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8" name=""/>
          <p:cNvPicPr/>
          <p:nvPr/>
        </p:nvPicPr>
        <p:blipFill>
          <a:blip r:embed="rId1"/>
          <a:stretch/>
        </p:blipFill>
        <p:spPr>
          <a:xfrm>
            <a:off x="0" y="1600200"/>
            <a:ext cx="9470880" cy="5959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0" name=""/>
          <p:cNvPicPr/>
          <p:nvPr/>
        </p:nvPicPr>
        <p:blipFill>
          <a:blip r:embed="rId1"/>
          <a:stretch/>
        </p:blipFill>
        <p:spPr>
          <a:xfrm>
            <a:off x="0" y="1600200"/>
            <a:ext cx="9470880" cy="5959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2" name=""/>
          <p:cNvPicPr/>
          <p:nvPr/>
        </p:nvPicPr>
        <p:blipFill>
          <a:blip r:embed="rId1"/>
          <a:stretch/>
        </p:blipFill>
        <p:spPr>
          <a:xfrm>
            <a:off x="0" y="1600200"/>
            <a:ext cx="9470880" cy="5959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Almost Desert: Badlands NP, MT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Badlands… areas which don’t get quite enough rainfall for vegetation to establish itself on steep slopes.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Lots of erosion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https://www.nps.gov/media/photo/gallery.htm?id=BE498700-0690-40FD-B271-B61609D8F671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6" name=""/>
          <p:cNvPicPr/>
          <p:nvPr/>
        </p:nvPicPr>
        <p:blipFill>
          <a:blip r:embed="rId1"/>
          <a:stretch/>
        </p:blipFill>
        <p:spPr>
          <a:xfrm>
            <a:off x="0" y="914400"/>
            <a:ext cx="9506160" cy="662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300960"/>
            <a:ext cx="7703640" cy="1139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8" name=""/>
          <p:cNvPicPr/>
          <p:nvPr/>
        </p:nvPicPr>
        <p:blipFill>
          <a:blip r:embed="rId1"/>
          <a:stretch/>
        </p:blipFill>
        <p:spPr>
          <a:xfrm>
            <a:off x="0" y="914400"/>
            <a:ext cx="9538200" cy="6645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Death Valley NP, California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Death Valley, California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is the hottest place in the United States and the world, holding the record for the highest reliably measured air temperature on Earth at 134°F (56.7°C) set at Furnace Creek in 1913.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-324000" algn="l"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Death Valley, California, is the driest overall place in the United States, receiving an average of only about 2 inches (51 mm) of rain per year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2"/>
              </a:rPr>
              <a:t>https://www.nps.gov/deva/learn/photosmultimedia/photogallery.htm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algn="l">
              <a:lnSpc>
                <a:spcPct val="100000"/>
              </a:lnSpc>
              <a:spcAft>
                <a:spcPts val="1417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"/>
              </a:rPr>
              <a:t>White Sands National Park</a:t>
            </a: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New Mexico 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2"/>
              </a:rPr>
              <a:t>https://www.nps.gov/whsa/learn/photosmultimedia/photogallery.htm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-324000" algn="l"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Bataan Death March Memorial Marathon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algn="l">
              <a:spcAft>
                <a:spcPts val="1417"/>
              </a:spcAft>
              <a:buNone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5" name=""/>
          <p:cNvPicPr/>
          <p:nvPr/>
        </p:nvPicPr>
        <p:blipFill>
          <a:blip r:embed="rId1"/>
          <a:stretch/>
        </p:blipFill>
        <p:spPr>
          <a:xfrm>
            <a:off x="2545920" y="7200"/>
            <a:ext cx="502164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8" name=""/>
          <p:cNvPicPr/>
          <p:nvPr/>
        </p:nvPicPr>
        <p:blipFill>
          <a:blip r:embed="rId1"/>
          <a:stretch/>
        </p:blipFill>
        <p:spPr>
          <a:xfrm>
            <a:off x="2545920" y="7200"/>
            <a:ext cx="502164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640" cy="113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81" name=""/>
          <p:cNvPicPr/>
          <p:nvPr/>
        </p:nvPicPr>
        <p:blipFill>
          <a:blip r:embed="rId1"/>
          <a:stretch/>
        </p:blipFill>
        <p:spPr>
          <a:xfrm>
            <a:off x="17280" y="7200"/>
            <a:ext cx="10078920" cy="755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Application>LibreOffice/26.2.5.2$Windows_X86_64 LibreOffice_project/cd7284b4cbbfeb507e630c1aac019f4157393acb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2026-09-22T10:54:38Z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
This template makes use of the works of Alexander Wilms.</dc:description>
  <dc:language>en-US</dc:language>
  <cp:lastModifiedBy/>
  <dcterms:modified xsi:type="dcterms:W3CDTF">2026-09-24T12:30:05Z</dcterms:modified>
  <cp:revision>4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