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4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46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47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9.xml" ContentType="application/vnd.openxmlformats-officedocument.presentationml.slide+xml"/>
  <Override PartName="/ppt/slides/slide14.xml" ContentType="application/vnd.openxmlformats-officedocument.presentationml.slide+xml"/>
  <Override PartName="/ppt/slides/slide4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6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</p:sldIdLst>
  <p:sldSz cx="10080625" cy="7559675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8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i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1640" cy="20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>
            <a:lvl1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1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2"/>
          </p:nvPr>
        </p:nvSpPr>
        <p:spPr>
          <a:xfrm>
            <a:off x="344700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3"/>
          </p:nvPr>
        </p:nvSpPr>
        <p:spPr>
          <a:xfrm>
            <a:off x="722664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F013FA1-617E-4420-B78A-8ABB4D5D0CD5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1640" cy="20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>
            <a:lvl1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344700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722664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FF34D40-B0EC-4557-8790-92BA8D687F24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/>
          <p:cNvPicPr/>
          <p:nvPr/>
        </p:nvPicPr>
        <p:blipFill>
          <a:blip r:embed="rId2"/>
          <a:stretch/>
        </p:blipFill>
        <p:spPr>
          <a:xfrm>
            <a:off x="0" y="-144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43AA0F0-BE5D-483F-8E7E-DEC0174706B8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/>
          <p:cNvPicPr/>
          <p:nvPr/>
        </p:nvPicPr>
        <p:blipFill>
          <a:blip r:embed="rId2"/>
          <a:stretch/>
        </p:blipFill>
        <p:spPr>
          <a:xfrm>
            <a:off x="0" y="-144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0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1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2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FDD196D-3599-4F28-BB8C-C679B037D222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3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4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5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02D7A13-39C0-4920-A9FD-8260D0969372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6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17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18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B623934-F8E6-4F96-9601-764536246443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19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20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21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883C88-15BA-44B4-A0BA-EC772E820FEE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942640"/>
            <a:ext cx="3337560" cy="461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3187800"/>
            <a:ext cx="1258560" cy="260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Oval 15"/>
          <p:cNvSpPr/>
          <p:nvPr/>
        </p:nvSpPr>
        <p:spPr>
          <a:xfrm>
            <a:off x="7117920" y="1847880"/>
            <a:ext cx="2331000" cy="3107520"/>
          </a:xfrm>
          <a:prstGeom prst="ellipse">
            <a:avLst/>
          </a:prstGeom>
          <a:gradFill rotWithShape="0">
            <a:gsLst>
              <a:gs pos="0">
                <a:srgbClr val="7AC4F0">
                  <a:alpha val="7000"/>
                </a:srgbClr>
              </a:gs>
              <a:gs pos="36000">
                <a:srgbClr val="7AC4F0">
                  <a:alpha val="6000"/>
                </a:srgbClr>
              </a:gs>
              <a:gs pos="69000">
                <a:srgbClr val="7AC4F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6613920" y="0"/>
            <a:ext cx="1325520" cy="125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7117920" y="6719400"/>
            <a:ext cx="821160" cy="83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Rectangle 13"/>
          <p:cNvSpPr/>
          <p:nvPr/>
        </p:nvSpPr>
        <p:spPr>
          <a:xfrm>
            <a:off x="8630280" y="360"/>
            <a:ext cx="566640" cy="12592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954720" y="1595880"/>
            <a:ext cx="7297200" cy="366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7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7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  <a:endParaRPr lang="en-US" sz="7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dt" idx="22"/>
          </p:nvPr>
        </p:nvSpPr>
        <p:spPr>
          <a:xfrm rot="5400000">
            <a:off x="8260200" y="2015640"/>
            <a:ext cx="1091520" cy="25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ftr" idx="23"/>
          </p:nvPr>
        </p:nvSpPr>
        <p:spPr>
          <a:xfrm rot="5400000">
            <a:off x="6869520" y="3597120"/>
            <a:ext cx="4254480" cy="25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sldNum" idx="24"/>
          </p:nvPr>
        </p:nvSpPr>
        <p:spPr>
          <a:xfrm>
            <a:off x="8559360" y="325440"/>
            <a:ext cx="692640" cy="84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B0D12011-3035-4220-B2EA-E6BD4B353574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503640" y="1768320"/>
            <a:ext cx="907236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457200">
              <a:spcBef>
                <a:spcPts val="1103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spcBef>
                <a:spcPts val="11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979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1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76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1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54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1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312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312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marL="343080" indent="-343080" algn="l" defTabSz="457200">
              <a:spcBef>
                <a:spcPts val="1103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Click to edit the outline text format</a:t>
            </a:r>
            <a:endParaRPr lang="en-US" sz="221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864000" lvl="1" indent="-324000" algn="l" defTabSz="457200">
              <a:spcBef>
                <a:spcPts val="11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979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Outline Level</a:t>
            </a:r>
            <a:endParaRPr lang="en-US" sz="1979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296000" lvl="2" indent="-288000" algn="l" defTabSz="457200">
              <a:spcBef>
                <a:spcPts val="11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76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Outline Level</a:t>
            </a:r>
            <a:endParaRPr lang="en-US" sz="176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728000" lvl="3" indent="-216000" algn="l" defTabSz="457200">
              <a:spcBef>
                <a:spcPts val="11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54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Outline Level</a:t>
            </a:r>
            <a:endParaRPr lang="en-US" sz="154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160000" lvl="4" indent="-216000" algn="l" defTabSz="457200">
              <a:spcBef>
                <a:spcPts val="11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Outline Level</a:t>
            </a:r>
            <a:endParaRPr lang="en-US" sz="154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592000" lvl="5" indent="-216000" algn="l" defTabSz="457200">
              <a:spcBef>
                <a:spcPts val="312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Sixth Outline Level</a:t>
            </a:r>
            <a:endParaRPr lang="en-US" sz="221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024000" lvl="6" indent="-216000" algn="l" defTabSz="457200">
              <a:spcBef>
                <a:spcPts val="312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Seventh Outline Level</a:t>
            </a:r>
            <a:endParaRPr lang="en-US" sz="221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942640"/>
            <a:ext cx="3337560" cy="461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3187800"/>
            <a:ext cx="1258560" cy="260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" name="Oval 15"/>
          <p:cNvSpPr/>
          <p:nvPr/>
        </p:nvSpPr>
        <p:spPr>
          <a:xfrm>
            <a:off x="7117920" y="1847880"/>
            <a:ext cx="2331000" cy="3107520"/>
          </a:xfrm>
          <a:prstGeom prst="ellipse">
            <a:avLst/>
          </a:prstGeom>
          <a:gradFill rotWithShape="0">
            <a:gsLst>
              <a:gs pos="0">
                <a:srgbClr val="7AC4F0">
                  <a:alpha val="7000"/>
                </a:srgbClr>
              </a:gs>
              <a:gs pos="36000">
                <a:srgbClr val="7AC4F0">
                  <a:alpha val="6000"/>
                </a:srgbClr>
              </a:gs>
              <a:gs pos="69000">
                <a:srgbClr val="7AC4F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6613920" y="0"/>
            <a:ext cx="1325520" cy="125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7117920" y="6719400"/>
            <a:ext cx="821160" cy="83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Rectangle 13"/>
          <p:cNvSpPr/>
          <p:nvPr/>
        </p:nvSpPr>
        <p:spPr>
          <a:xfrm>
            <a:off x="8630280" y="360"/>
            <a:ext cx="566640" cy="12592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912240" y="2262960"/>
            <a:ext cx="7396920" cy="462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level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level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dt" idx="25"/>
          </p:nvPr>
        </p:nvSpPr>
        <p:spPr>
          <a:xfrm rot="5400000">
            <a:off x="8260200" y="2015640"/>
            <a:ext cx="1091520" cy="25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ftr" idx="26"/>
          </p:nvPr>
        </p:nvSpPr>
        <p:spPr>
          <a:xfrm rot="5400000">
            <a:off x="6869520" y="3597120"/>
            <a:ext cx="4254480" cy="25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sldNum" idx="27"/>
          </p:nvPr>
        </p:nvSpPr>
        <p:spPr>
          <a:xfrm>
            <a:off x="8559360" y="325440"/>
            <a:ext cx="692640" cy="84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4DB34F72-2708-4085-B4FA-91004139094B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942640"/>
            <a:ext cx="3337560" cy="461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3187800"/>
            <a:ext cx="1258560" cy="260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" name="Oval 15"/>
          <p:cNvSpPr/>
          <p:nvPr/>
        </p:nvSpPr>
        <p:spPr>
          <a:xfrm>
            <a:off x="7117920" y="1847880"/>
            <a:ext cx="2331000" cy="3107520"/>
          </a:xfrm>
          <a:prstGeom prst="ellipse">
            <a:avLst/>
          </a:prstGeom>
          <a:gradFill rotWithShape="0">
            <a:gsLst>
              <a:gs pos="0">
                <a:srgbClr val="7AC4F0">
                  <a:alpha val="7000"/>
                </a:srgbClr>
              </a:gs>
              <a:gs pos="36000">
                <a:srgbClr val="7AC4F0">
                  <a:alpha val="6000"/>
                </a:srgbClr>
              </a:gs>
              <a:gs pos="69000">
                <a:srgbClr val="7AC4F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6613920" y="0"/>
            <a:ext cx="1325520" cy="125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7117920" y="6719400"/>
            <a:ext cx="821160" cy="83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Rectangle 13"/>
          <p:cNvSpPr/>
          <p:nvPr/>
        </p:nvSpPr>
        <p:spPr>
          <a:xfrm>
            <a:off x="8630280" y="360"/>
            <a:ext cx="566640" cy="12592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1"/>
          <p:cNvSpPr>
            <a:spLocks noGrp="1"/>
          </p:cNvSpPr>
          <p:nvPr>
            <p:ph type="dt" idx="28"/>
          </p:nvPr>
        </p:nvSpPr>
        <p:spPr>
          <a:xfrm rot="5400000">
            <a:off x="8260200" y="2015640"/>
            <a:ext cx="1091520" cy="25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ftr" idx="29"/>
          </p:nvPr>
        </p:nvSpPr>
        <p:spPr>
          <a:xfrm rot="5400000">
            <a:off x="6869520" y="3597120"/>
            <a:ext cx="4254480" cy="25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sldNum" idx="30"/>
          </p:nvPr>
        </p:nvSpPr>
        <p:spPr>
          <a:xfrm>
            <a:off x="8559360" y="325440"/>
            <a:ext cx="692640" cy="84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CA134772-8450-4A71-9C8A-A9373B8F5623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236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457200">
              <a:buNone/>
              <a:defRPr lang="en-US" sz="463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buNone/>
            </a:pPr>
            <a:r>
              <a:rPr lang="en-US" sz="463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the title text format</a:t>
            </a:r>
            <a:endParaRPr lang="en-US" sz="463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503640" y="1768320"/>
            <a:ext cx="907236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457200">
              <a:spcBef>
                <a:spcPts val="1103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spcBef>
                <a:spcPts val="11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979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1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76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1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54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1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312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312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marL="343080" indent="-343080" algn="l" defTabSz="457200">
              <a:spcBef>
                <a:spcPts val="1103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Click to edit the outline text format</a:t>
            </a:r>
            <a:endParaRPr lang="en-US" sz="221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864000" lvl="1" indent="-324000" algn="l" defTabSz="457200">
              <a:spcBef>
                <a:spcPts val="11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979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Outline Level</a:t>
            </a:r>
            <a:endParaRPr lang="en-US" sz="1979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296000" lvl="2" indent="-288000" algn="l" defTabSz="457200">
              <a:spcBef>
                <a:spcPts val="11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76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Outline Level</a:t>
            </a:r>
            <a:endParaRPr lang="en-US" sz="176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728000" lvl="3" indent="-216000" algn="l" defTabSz="457200">
              <a:spcBef>
                <a:spcPts val="11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54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Outline Level</a:t>
            </a:r>
            <a:endParaRPr lang="en-US" sz="154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160000" lvl="4" indent="-216000" algn="l" defTabSz="457200">
              <a:spcBef>
                <a:spcPts val="11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Outline Level</a:t>
            </a:r>
            <a:endParaRPr lang="en-US" sz="154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592000" lvl="5" indent="-216000" algn="l" defTabSz="457200">
              <a:spcBef>
                <a:spcPts val="312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Sixth Outline Level</a:t>
            </a:r>
            <a:endParaRPr lang="en-US" sz="221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024000" lvl="6" indent="-216000" algn="l" defTabSz="457200">
              <a:spcBef>
                <a:spcPts val="312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21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Seventh Outline Level</a:t>
            </a:r>
            <a:endParaRPr lang="en-US" sz="221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onten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942640"/>
            <a:ext cx="3337560" cy="461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8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3187800"/>
            <a:ext cx="1258560" cy="260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" name="Oval 15"/>
          <p:cNvSpPr/>
          <p:nvPr/>
        </p:nvSpPr>
        <p:spPr>
          <a:xfrm>
            <a:off x="7117920" y="1847880"/>
            <a:ext cx="2331000" cy="3107520"/>
          </a:xfrm>
          <a:prstGeom prst="ellipse">
            <a:avLst/>
          </a:prstGeom>
          <a:gradFill rotWithShape="0">
            <a:gsLst>
              <a:gs pos="0">
                <a:srgbClr val="7AC4F0">
                  <a:alpha val="7000"/>
                </a:srgbClr>
              </a:gs>
              <a:gs pos="36000">
                <a:srgbClr val="7AC4F0">
                  <a:alpha val="6000"/>
                </a:srgbClr>
              </a:gs>
              <a:gs pos="69000">
                <a:srgbClr val="7AC4F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0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6613920" y="0"/>
            <a:ext cx="1325520" cy="125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7117920" y="6719400"/>
            <a:ext cx="821160" cy="83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Rectangle 13"/>
          <p:cNvSpPr/>
          <p:nvPr/>
        </p:nvSpPr>
        <p:spPr>
          <a:xfrm>
            <a:off x="8630280" y="360"/>
            <a:ext cx="566640" cy="125928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body"/>
          </p:nvPr>
        </p:nvSpPr>
        <p:spPr>
          <a:xfrm>
            <a:off x="1175760" y="335880"/>
            <a:ext cx="8568360" cy="604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marL="457200" indent="0" algn="l" defTabSz="457200">
              <a:lnSpc>
                <a:spcPct val="100000"/>
              </a:lnSpc>
              <a:buNone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marL="914400" indent="0" algn="l" defTabSz="457200">
              <a:lnSpc>
                <a:spcPct val="100000"/>
              </a:lnSpc>
              <a:buNone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marL="1371600" indent="0" algn="l" defTabSz="457200">
              <a:lnSpc>
                <a:spcPct val="100000"/>
              </a:lnSpc>
              <a:buNone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marL="1828800" indent="0" algn="l" defTabSz="457200">
              <a:lnSpc>
                <a:spcPct val="100000"/>
              </a:lnSpc>
              <a:buNone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457200" indent="0" algn="l" defTabSz="457200">
              <a:lnSpc>
                <a:spcPct val="100000"/>
              </a:lnSpc>
              <a:buNone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914400" indent="0" algn="l" defTabSz="457200">
              <a:lnSpc>
                <a:spcPct val="100000"/>
              </a:lnSpc>
              <a:buNone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371600" indent="0" algn="l" defTabSz="457200">
              <a:lnSpc>
                <a:spcPct val="100000"/>
              </a:lnSpc>
              <a:buNone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828800" indent="0" algn="l" defTabSz="457200">
              <a:lnSpc>
                <a:spcPct val="100000"/>
              </a:lnSpc>
              <a:buNone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dt" idx="31"/>
          </p:nvPr>
        </p:nvSpPr>
        <p:spPr>
          <a:xfrm>
            <a:off x="1175760" y="6971400"/>
            <a:ext cx="2099880" cy="503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ftr" idx="32"/>
          </p:nvPr>
        </p:nvSpPr>
        <p:spPr>
          <a:xfrm>
            <a:off x="3863880" y="6971400"/>
            <a:ext cx="3191760" cy="503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sldNum" idx="33"/>
          </p:nvPr>
        </p:nvSpPr>
        <p:spPr>
          <a:xfrm>
            <a:off x="7644240" y="6971400"/>
            <a:ext cx="2099880" cy="503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FA6A8E1E-7FF0-42D0-A30E-6706DFD422BD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lang="en-US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title"/>
          </p:nvPr>
        </p:nvSpPr>
        <p:spPr>
          <a:xfrm>
            <a:off x="503640" y="301320"/>
            <a:ext cx="907236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457200">
              <a:buNone/>
              <a:defRPr lang="en-US" sz="463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buNone/>
            </a:pPr>
            <a:r>
              <a:rPr lang="en-US" sz="463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the title text format</a:t>
            </a:r>
            <a:endParaRPr lang="en-US" sz="463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  <p:sldLayoutId id="2147483658" r:id="rId3"/>
    <p:sldLayoutId id="2147483659" r:id="rId4"/>
    <p:sldLayoutId id="2147483660" r:id="rId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0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0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hyperlink" Target="https://en.wikipedia.org/wiki/Kelleys_Island,_Ohio" TargetMode="External"/><Relationship Id="rId2" Type="http://schemas.openxmlformats.org/officeDocument/2006/relationships/hyperlink" Target="https://en.wikipedia.org/wiki/Kelleys_Island,_Ohio" TargetMode="External"/><Relationship Id="rId3" Type="http://schemas.openxmlformats.org/officeDocument/2006/relationships/hyperlink" Target="https://en.wikipedia.org/wiki/National_Natural_Landmark" TargetMode="External"/><Relationship Id="rId4" Type="http://schemas.openxmlformats.org/officeDocument/2006/relationships/hyperlink" Target="https://en.wikipedia.org/wiki/Columbus_Limestone" TargetMode="External"/><Relationship Id="rId5" Type="http://schemas.openxmlformats.org/officeDocument/2006/relationships/hyperlink" Target="https://nsidc.org/cryosphere/glaciers/gallery/grooves.html" TargetMode="External"/><Relationship Id="rId6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hyperlink" Target="http://www.physicalgeography.net/fundamentals/10af.html" TargetMode="External"/><Relationship Id="rId2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www.nps.gov/glac/learn/photosmultimedia/photogallery.htm" TargetMode="External"/><Relationship Id="rId2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hyperlink" Target="https://www.nps.gov/dena/learn/photosmultimedia/index.htm" TargetMode="External"/><Relationship Id="rId2" Type="http://schemas.openxmlformats.org/officeDocument/2006/relationships/slideLayout" Target="../slideLayouts/slideLayout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7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7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7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7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7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7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7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7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7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7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7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7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hyperlink" Target="https://www.nps.gov/glba/learn/photosmultimedia/photogallery.htm" TargetMode="External"/><Relationship Id="rId2" Type="http://schemas.openxmlformats.org/officeDocument/2006/relationships/slideLayout" Target="../slideLayouts/slideLayout7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slideLayout" Target="../slideLayouts/slideLayout7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hyperlink" Target="https://www.nps.gov/grba/learn/photosmultimedia/photogallery.htm" TargetMode="External"/><Relationship Id="rId2" Type="http://schemas.openxmlformats.org/officeDocument/2006/relationships/slideLayout" Target="../slideLayouts/slideLayout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slideLayout" Target="../slideLayouts/slideLayout7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7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Glaciated parks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504000" y="4751640"/>
            <a:ext cx="9071640" cy="201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What is a glacier?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94320" y="2262960"/>
            <a:ext cx="4536000" cy="5144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A body of ice on land which is thick enough that it flows under the influence of gravity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Bare minimum, 50 feet of ice (not snow).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Usually includes a lot of dust, rocks, and other debris.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All about pressure (basically, the weight of snow and ice that piles up)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92" name="Picture 2" descr="http://www.geographyalltheway.com/myp/myp-alps/imagesetc/glacial-ice.png"/>
          <p:cNvPicPr/>
          <p:nvPr/>
        </p:nvPicPr>
        <p:blipFill>
          <a:blip r:embed="rId1"/>
          <a:stretch/>
        </p:blipFill>
        <p:spPr>
          <a:xfrm>
            <a:off x="4708800" y="881640"/>
            <a:ext cx="5292000" cy="667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buNone/>
            </a:pP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912240" y="2262960"/>
            <a:ext cx="7396920" cy="462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Zone of ablation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Zone of accumulation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Over time, accumulation must exceed ablation for the glacier to advance.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If not, we have glacial retreat.  Though it is still flowing downhill, it just doesn’t get as far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buNone/>
            </a:pP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912240" y="2262960"/>
            <a:ext cx="7396920" cy="462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spcBef>
                <a:spcPts val="1103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97" name="Picture 1" descr="http://www.glaciers.pdx.edu/Projects/LearnAboutGlaciers/Skagit/Basics01.jpg"/>
          <p:cNvPicPr/>
          <p:nvPr/>
        </p:nvPicPr>
        <p:blipFill>
          <a:blip r:embed="rId1"/>
          <a:stretch/>
        </p:blipFill>
        <p:spPr>
          <a:xfrm>
            <a:off x="248400" y="351720"/>
            <a:ext cx="6649920" cy="3585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But… how do they actually move?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912240" y="2262960"/>
            <a:ext cx="7396920" cy="462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Near the surface of a glacier, ice is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brittle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.  When the glacier moves over irregular terrain, the uppermost zone (called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zone of fracture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) is subjected to tension, resulting in cracks called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crevasses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. 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Plastic flow (think thick oil)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Basal sliding – on a slick of water.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Friction is a big issue.  Especially if very cold and the glacier is frozen to the ground.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buNone/>
            </a:pP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912240" y="2262960"/>
            <a:ext cx="7396920" cy="462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spcBef>
                <a:spcPts val="1103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02" name="Picture 3" descr="http://www.physicalgeography.net/fundamentals/images/glacier_hor_profile2.jpg"/>
          <p:cNvPicPr/>
          <p:nvPr/>
        </p:nvPicPr>
        <p:blipFill>
          <a:blip r:embed="rId1"/>
          <a:stretch/>
        </p:blipFill>
        <p:spPr>
          <a:xfrm>
            <a:off x="164520" y="808560"/>
            <a:ext cx="4478400" cy="3928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3" name="Picture 4" descr="http://revisionworld.com/sites/revisionworld.com/files/rw_files/sideview%20copy.jpg"/>
          <p:cNvPicPr/>
          <p:nvPr/>
        </p:nvPicPr>
        <p:blipFill>
          <a:blip r:embed="rId2"/>
          <a:stretch/>
        </p:blipFill>
        <p:spPr>
          <a:xfrm>
            <a:off x="5301720" y="2003760"/>
            <a:ext cx="3754800" cy="3309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buNone/>
            </a:pP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912240" y="2262960"/>
            <a:ext cx="7396920" cy="462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spcBef>
                <a:spcPts val="1103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06" name="Picture 5" descr="C:\@wwnorton\images\22mici\impartite\EA 22.08a.png"/>
          <p:cNvPicPr/>
          <p:nvPr/>
        </p:nvPicPr>
        <p:blipFill>
          <a:blip r:embed="rId1"/>
          <a:stretch/>
        </p:blipFill>
        <p:spPr>
          <a:xfrm>
            <a:off x="180000" y="1437480"/>
            <a:ext cx="8129160" cy="566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6" descr="C:\@wwnorton\images\22mici\impartite\EA 22.10a.png"/>
          <p:cNvPicPr/>
          <p:nvPr/>
        </p:nvPicPr>
        <p:blipFill>
          <a:blip r:embed="rId1"/>
          <a:stretch/>
        </p:blipFill>
        <p:spPr>
          <a:xfrm>
            <a:off x="2457000" y="251640"/>
            <a:ext cx="5262120" cy="592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8" name="Text Box 2"/>
          <p:cNvSpPr/>
          <p:nvPr/>
        </p:nvSpPr>
        <p:spPr>
          <a:xfrm>
            <a:off x="2079000" y="6383520"/>
            <a:ext cx="6426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  <a:spcBef>
                <a:spcPts val="901"/>
              </a:spcBef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Different parts of a glacier flow at different velocities. (W.W. Norton)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7" descr="C:\@wwnorton\images\22mici\EA 22.12!.png"/>
          <p:cNvPicPr/>
          <p:nvPr/>
        </p:nvPicPr>
        <p:blipFill>
          <a:blip r:embed="rId1"/>
          <a:stretch/>
        </p:blipFill>
        <p:spPr>
          <a:xfrm>
            <a:off x="2079000" y="251640"/>
            <a:ext cx="6478560" cy="5676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Box 1"/>
          <p:cNvSpPr/>
          <p:nvPr/>
        </p:nvSpPr>
        <p:spPr>
          <a:xfrm>
            <a:off x="2079000" y="6131520"/>
            <a:ext cx="6426000" cy="13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  <a:spcBef>
                <a:spcPts val="1001"/>
              </a:spcBef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Glacial advance or retreat is determined by the balance between the accumulation of snow and the removal of ice by sublimation, melting, and calving (ablation).  (W.W. Norton)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/>
          </p:nvPr>
        </p:nvSpPr>
        <p:spPr>
          <a:xfrm>
            <a:off x="1175760" y="335880"/>
            <a:ext cx="8568360" cy="604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宋体"/>
              </a:rPr>
              <a:t>Type of Glaciers</a:t>
            </a:r>
            <a:endParaRPr lang="en-US" sz="4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lt1"/>
                </a:solidFill>
                <a:effectLst/>
                <a:uFillTx/>
                <a:latin typeface="Century Gothic"/>
                <a:ea typeface="宋体"/>
              </a:rPr>
              <a:t>Valley (alpine) glaciers</a:t>
            </a: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宋体"/>
              </a:rPr>
              <a:t>: Valley glaciers are bounded by valleys.  Found in the mountains!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lt1"/>
                </a:solidFill>
                <a:effectLst/>
                <a:uFillTx/>
                <a:latin typeface="Century Gothic"/>
                <a:ea typeface="宋体"/>
              </a:rPr>
              <a:t>Ice sheets (continental glaciers):</a:t>
            </a: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宋体"/>
              </a:rPr>
              <a:t> Ice sheets exist on a much larger scale. Current ice sheets are found in Greenland and Antarctica.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807120" y="704520"/>
            <a:ext cx="8568360" cy="604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chemeClr val="lt1"/>
                </a:solidFill>
                <a:effectLst/>
                <a:uFillTx/>
                <a:latin typeface="Century Gothic"/>
                <a:ea typeface="宋体"/>
              </a:rPr>
              <a:t>How do glaciers wear down the land?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宋体"/>
              </a:rPr>
              <a:t>Glaciers erode land by plucking (lifting pieces of bedrock) and abrasion (grinding and scraping).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宋体"/>
              </a:rPr>
              <a:t>Glacial abrasion sometimes is evident in the long scratches and grooves in the bedrock (called </a:t>
            </a:r>
            <a:r>
              <a:rPr lang="en-US" sz="1800" b="1" u="none" strike="noStrike">
                <a:solidFill>
                  <a:schemeClr val="lt1"/>
                </a:solidFill>
                <a:effectLst/>
                <a:uFillTx/>
                <a:latin typeface="Century Gothic"/>
                <a:ea typeface="宋体"/>
              </a:rPr>
              <a:t>glacial striations or polish</a:t>
            </a: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  <a:ea typeface="宋体"/>
              </a:rPr>
              <a:t>).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buNone/>
            </a:pP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912240" y="2262960"/>
            <a:ext cx="7396920" cy="462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spcBef>
                <a:spcPts val="1103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15" name="Picture 9" descr="https://thefinalpunt.files.wordpress.com/2013/08/402817_10152059916745291_1957803825_n.jpg"/>
          <p:cNvPicPr/>
          <p:nvPr/>
        </p:nvPicPr>
        <p:blipFill>
          <a:blip r:embed="rId1"/>
          <a:stretch/>
        </p:blipFill>
        <p:spPr>
          <a:xfrm>
            <a:off x="296640" y="83880"/>
            <a:ext cx="6804000" cy="6803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buNone/>
            </a:pP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912240" y="2262960"/>
            <a:ext cx="7396920" cy="462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An outstanding example of glacial grooves can be found at the Glacial Grooves at </a:t>
            </a:r>
            <a:r>
              <a:rPr lang="en-US" sz="2000" b="0" u="sng" strike="noStrike">
                <a:solidFill>
                  <a:schemeClr val="lt1"/>
                </a:solidFill>
                <a:effectLst/>
                <a:uFillTx/>
                <a:latin typeface="Century Gothic"/>
                <a:hlinkClick r:id="rId1"/>
              </a:rPr>
              <a:t>Kelleys</a:t>
            </a:r>
            <a:r>
              <a:rPr lang="en-US" sz="2000" b="0" u="sng" strike="noStrike">
                <a:solidFill>
                  <a:schemeClr val="lt1"/>
                </a:solidFill>
                <a:effectLst/>
                <a:uFillTx/>
                <a:latin typeface="Century Gothic"/>
                <a:hlinkClick r:id="rId2"/>
              </a:rPr>
              <a:t> Island, Ohio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(a </a:t>
            </a:r>
            <a:r>
              <a:rPr lang="en-US" sz="2000" b="0" u="sng" strike="noStrike">
                <a:solidFill>
                  <a:schemeClr val="lt1"/>
                </a:solidFill>
                <a:effectLst/>
                <a:uFillTx/>
                <a:latin typeface="Century Gothic"/>
                <a:hlinkClick r:id="rId3"/>
              </a:rPr>
              <a:t>National Natural Landmark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), the most impressive of which is 400 feet (120 m) long, 35 feet (11 m) wide, and up to 10 feet (3.0 m) deep. These grooves cut into the </a:t>
            </a:r>
            <a:r>
              <a:rPr lang="en-US" sz="2000" b="0" u="sng" strike="noStrike">
                <a:solidFill>
                  <a:schemeClr val="lt1"/>
                </a:solidFill>
                <a:effectLst/>
                <a:uFillTx/>
                <a:latin typeface="Century Gothic"/>
                <a:hlinkClick r:id="rId4"/>
              </a:rPr>
              <a:t>Columbus Limestone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. Striations cover the sides and bottoms of the grooves. </a:t>
            </a:r>
            <a:r>
              <a:rPr lang="en-US" sz="2000" b="0" u="sng" strike="noStrike">
                <a:solidFill>
                  <a:schemeClr val="lt1"/>
                </a:solidFill>
                <a:effectLst/>
                <a:uFillTx/>
                <a:latin typeface="Century Gothic"/>
                <a:hlinkClick r:id="rId5"/>
              </a:rPr>
              <a:t>https://nsidc.org/cryosphere/glaciers/gallery/grooves.html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Definitely go there on GE.  NE part of the island.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buNone/>
            </a:pP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912240" y="2262960"/>
            <a:ext cx="7396920" cy="462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spcBef>
                <a:spcPts val="1103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20" name="Picture 8" descr="https://s-media-cache-ak0.pinimg.com/564x/f4/3c/90/f43c9012356b012fddc16f4284405ded.jpg"/>
          <p:cNvPicPr/>
          <p:nvPr/>
        </p:nvPicPr>
        <p:blipFill>
          <a:blip r:embed="rId1"/>
          <a:stretch/>
        </p:blipFill>
        <p:spPr>
          <a:xfrm>
            <a:off x="404280" y="238680"/>
            <a:ext cx="7231320" cy="7059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And now!  To the Mountains!!!!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248760" y="1883160"/>
            <a:ext cx="3187440" cy="546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Horn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Arete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Col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Cirque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Tarn lake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 shaped valley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Hanging valley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Fjord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Glacial milk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Crevasses.  They’re everywhere!  Remember the brittle zone of a glacier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23" name="TextBox 2"/>
          <p:cNvSpPr/>
          <p:nvPr/>
        </p:nvSpPr>
        <p:spPr>
          <a:xfrm>
            <a:off x="4828320" y="2277360"/>
            <a:ext cx="329904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85840" indent="-285840" defTabSz="4572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Terminal moraine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Medial moraine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Lateral moraine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Pater noster lakes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Ice caves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34240" y="498960"/>
            <a:ext cx="7775640" cy="15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457200">
              <a:buNone/>
            </a:pP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912240" y="2262960"/>
            <a:ext cx="7396920" cy="462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ACD433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Decent descriptions and pics at </a:t>
            </a:r>
            <a:r>
              <a:rPr lang="en-US" sz="2000" b="0" u="sng" strike="noStrike">
                <a:solidFill>
                  <a:schemeClr val="lt1"/>
                </a:solidFill>
                <a:effectLst/>
                <a:uFillTx/>
                <a:latin typeface="Century Gothic"/>
                <a:hlinkClick r:id="rId1"/>
              </a:rPr>
              <a:t>http://www.physicalgeography.net/fundamentals/10af.html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Glacier NP, Montana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Overthrust belt, metasediments, and an epic sill (Purcell Sill).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My favorite.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Epic mountains, glacial features, and critters.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https://www.nps.gov/glac/learn/photosmultimedia/photogallery.htm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29" name=""/>
          <p:cNvPicPr/>
          <p:nvPr/>
        </p:nvPicPr>
        <p:blipFill>
          <a:blip r:embed="rId1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1" name=""/>
          <p:cNvPicPr/>
          <p:nvPr/>
        </p:nvPicPr>
        <p:blipFill>
          <a:blip r:embed="rId1"/>
          <a:stretch/>
        </p:blipFill>
        <p:spPr>
          <a:xfrm>
            <a:off x="0" y="841320"/>
            <a:ext cx="10058040" cy="6718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3" name=""/>
          <p:cNvPicPr/>
          <p:nvPr/>
        </p:nvPicPr>
        <p:blipFill>
          <a:blip r:embed="rId1"/>
          <a:stretch/>
        </p:blipFill>
        <p:spPr>
          <a:xfrm>
            <a:off x="360" y="840600"/>
            <a:ext cx="10079280" cy="6719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5" name=""/>
          <p:cNvPicPr/>
          <p:nvPr/>
        </p:nvPicPr>
        <p:blipFill>
          <a:blip r:embed="rId1"/>
          <a:stretch/>
        </p:blipFill>
        <p:spPr>
          <a:xfrm>
            <a:off x="0" y="0"/>
            <a:ext cx="10079280" cy="6719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7" name=""/>
          <p:cNvPicPr/>
          <p:nvPr/>
        </p:nvPicPr>
        <p:blipFill>
          <a:blip r:embed="rId1"/>
          <a:stretch/>
        </p:blipFill>
        <p:spPr>
          <a:xfrm>
            <a:off x="0" y="0"/>
            <a:ext cx="10079280" cy="6719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9" name=""/>
          <p:cNvPicPr/>
          <p:nvPr/>
        </p:nvPicPr>
        <p:blipFill>
          <a:blip r:embed="rId1"/>
          <a:stretch/>
        </p:blipFill>
        <p:spPr>
          <a:xfrm>
            <a:off x="-1114920" y="953640"/>
            <a:ext cx="10079280" cy="6719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41" name=""/>
          <p:cNvPicPr/>
          <p:nvPr/>
        </p:nvPicPr>
        <p:blipFill>
          <a:blip r:embed="rId1"/>
          <a:stretch/>
        </p:blipFill>
        <p:spPr>
          <a:xfrm>
            <a:off x="1371600" y="0"/>
            <a:ext cx="5028480" cy="7543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43" name=""/>
          <p:cNvPicPr/>
          <p:nvPr/>
        </p:nvPicPr>
        <p:blipFill>
          <a:blip r:embed="rId1"/>
          <a:stretch/>
        </p:blipFill>
        <p:spPr>
          <a:xfrm>
            <a:off x="0" y="0"/>
            <a:ext cx="10079280" cy="6719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45" name=""/>
          <p:cNvPicPr/>
          <p:nvPr/>
        </p:nvPicPr>
        <p:blipFill>
          <a:blip r:embed="rId1"/>
          <a:stretch/>
        </p:blipFill>
        <p:spPr>
          <a:xfrm>
            <a:off x="360" y="0"/>
            <a:ext cx="10079280" cy="6719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47" name=""/>
          <p:cNvPicPr/>
          <p:nvPr/>
        </p:nvPicPr>
        <p:blipFill>
          <a:blip r:embed="rId1"/>
          <a:stretch/>
        </p:blipFill>
        <p:spPr>
          <a:xfrm>
            <a:off x="0" y="360"/>
            <a:ext cx="10058040" cy="7543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Denali NP, Alaska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"/>
          <p:cNvSpPr/>
          <p:nvPr/>
        </p:nvSpPr>
        <p:spPr>
          <a:xfrm>
            <a:off x="228600" y="1828800"/>
            <a:ext cx="9143640" cy="525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Granitic pluton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Huge park, full of critters.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Freaking huge mountain.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https://www.nps.gov/dena/learn/photosmultimedia/index.htm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1" name=""/>
          <p:cNvPicPr/>
          <p:nvPr/>
        </p:nvPicPr>
        <p:blipFill>
          <a:blip r:embed="rId1"/>
          <a:stretch/>
        </p:blipFill>
        <p:spPr>
          <a:xfrm>
            <a:off x="-2124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3" name=""/>
          <p:cNvPicPr/>
          <p:nvPr/>
        </p:nvPicPr>
        <p:blipFill>
          <a:blip r:embed="rId1"/>
          <a:stretch/>
        </p:blipFill>
        <p:spPr>
          <a:xfrm>
            <a:off x="36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5" name=""/>
          <p:cNvPicPr/>
          <p:nvPr/>
        </p:nvPicPr>
        <p:blipFill>
          <a:blip r:embed="rId1"/>
          <a:stretch/>
        </p:blipFill>
        <p:spPr>
          <a:xfrm>
            <a:off x="-2124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"/>
          <p:cNvPicPr/>
          <p:nvPr/>
        </p:nvPicPr>
        <p:blipFill>
          <a:blip r:embed="rId1"/>
          <a:stretch/>
        </p:blipFill>
        <p:spPr>
          <a:xfrm>
            <a:off x="720" y="360"/>
            <a:ext cx="1007892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8" name=""/>
          <p:cNvPicPr/>
          <p:nvPr/>
        </p:nvPicPr>
        <p:blipFill>
          <a:blip r:embed="rId1"/>
          <a:stretch/>
        </p:blipFill>
        <p:spPr>
          <a:xfrm>
            <a:off x="36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0" name=""/>
          <p:cNvPicPr/>
          <p:nvPr/>
        </p:nvPicPr>
        <p:blipFill>
          <a:blip r:embed="rId1"/>
          <a:stretch/>
        </p:blipFill>
        <p:spPr>
          <a:xfrm>
            <a:off x="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2" name=""/>
          <p:cNvPicPr/>
          <p:nvPr/>
        </p:nvPicPr>
        <p:blipFill>
          <a:blip r:embed="rId1"/>
          <a:stretch/>
        </p:blipFill>
        <p:spPr>
          <a:xfrm>
            <a:off x="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4" name=""/>
          <p:cNvPicPr/>
          <p:nvPr/>
        </p:nvPicPr>
        <p:blipFill>
          <a:blip r:embed="rId1"/>
          <a:stretch/>
        </p:blipFill>
        <p:spPr>
          <a:xfrm>
            <a:off x="36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6" name=""/>
          <p:cNvPicPr/>
          <p:nvPr/>
        </p:nvPicPr>
        <p:blipFill>
          <a:blip r:embed="rId1"/>
          <a:stretch/>
        </p:blipFill>
        <p:spPr>
          <a:xfrm>
            <a:off x="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8" name=""/>
          <p:cNvPicPr/>
          <p:nvPr/>
        </p:nvPicPr>
        <p:blipFill>
          <a:blip r:embed="rId1"/>
          <a:stretch/>
        </p:blipFill>
        <p:spPr>
          <a:xfrm>
            <a:off x="0" y="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70" name=""/>
          <p:cNvPicPr/>
          <p:nvPr/>
        </p:nvPicPr>
        <p:blipFill>
          <a:blip r:embed="rId1"/>
          <a:stretch/>
        </p:blipFill>
        <p:spPr>
          <a:xfrm>
            <a:off x="36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72" name=""/>
          <p:cNvPicPr/>
          <p:nvPr/>
        </p:nvPicPr>
        <p:blipFill>
          <a:blip r:embed="rId1"/>
          <a:stretch/>
        </p:blipFill>
        <p:spPr>
          <a:xfrm>
            <a:off x="36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74" name=""/>
          <p:cNvPicPr/>
          <p:nvPr/>
        </p:nvPicPr>
        <p:blipFill>
          <a:blip r:embed="rId1"/>
          <a:stretch/>
        </p:blipFill>
        <p:spPr>
          <a:xfrm>
            <a:off x="36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76" name=""/>
          <p:cNvPicPr/>
          <p:nvPr/>
        </p:nvPicPr>
        <p:blipFill>
          <a:blip r:embed="rId1"/>
          <a:stretch/>
        </p:blipFill>
        <p:spPr>
          <a:xfrm>
            <a:off x="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78" name=""/>
          <p:cNvPicPr/>
          <p:nvPr/>
        </p:nvPicPr>
        <p:blipFill>
          <a:blip r:embed="rId1"/>
          <a:stretch/>
        </p:blipFill>
        <p:spPr>
          <a:xfrm>
            <a:off x="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80" name=""/>
          <p:cNvPicPr/>
          <p:nvPr/>
        </p:nvPicPr>
        <p:blipFill>
          <a:blip r:embed="rId1"/>
          <a:stretch/>
        </p:blipFill>
        <p:spPr>
          <a:xfrm>
            <a:off x="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7703640" cy="123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Tracy Arm Fjord.  Like Glacier Bay NP.  AK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"/>
          <p:cNvSpPr/>
          <p:nvPr/>
        </p:nvSpPr>
        <p:spPr>
          <a:xfrm>
            <a:off x="457200" y="2057400"/>
            <a:ext cx="8915040" cy="457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Coastal park, glaciers heading into the water along fjords.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https://www.nps.gov/glba/learn/photosmultimedia/photogallery.htm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84" name=""/>
          <p:cNvPicPr/>
          <p:nvPr/>
        </p:nvPicPr>
        <p:blipFill>
          <a:blip r:embed="rId1"/>
          <a:stretch/>
        </p:blipFill>
        <p:spPr>
          <a:xfrm>
            <a:off x="-21240" y="360"/>
            <a:ext cx="1007928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Great Basin NP. Nevada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325440" cy="50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Surprisingly cool.  Top of a mountain in NV.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Rock glaciers, bristlecone pines, and an epic cave system.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https://www.nps.gov/grba/learn/photosmultimedia/photogallery.htm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88" name=""/>
          <p:cNvPicPr/>
          <p:nvPr/>
        </p:nvPicPr>
        <p:blipFill>
          <a:blip r:embed="rId1"/>
          <a:stretch/>
        </p:blipFill>
        <p:spPr>
          <a:xfrm>
            <a:off x="0" y="502920"/>
            <a:ext cx="10058040" cy="7056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90" name=""/>
          <p:cNvPicPr/>
          <p:nvPr/>
        </p:nvPicPr>
        <p:blipFill>
          <a:blip r:embed="rId1"/>
          <a:stretch/>
        </p:blipFill>
        <p:spPr>
          <a:xfrm>
            <a:off x="1600200" y="264240"/>
            <a:ext cx="5257440" cy="7295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92" name=""/>
          <p:cNvPicPr/>
          <p:nvPr/>
        </p:nvPicPr>
        <p:blipFill>
          <a:blip r:embed="rId1"/>
          <a:stretch/>
        </p:blipFill>
        <p:spPr>
          <a:xfrm>
            <a:off x="1436040" y="125640"/>
            <a:ext cx="5193000" cy="7434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5.jpeg"/>
</Relationships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on">
  <a:themeElements>
    <a:clrScheme name="Ion">
      <a:dk1>
        <a:srgbClr val="000000"/>
      </a:dk1>
      <a:lt1>
        <a:srgbClr val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2000"/>
                <a:lumMod val="114000"/>
              </a:schemeClr>
            </a:gs>
            <a:gs pos="100000">
              <a:schemeClr val="phClr">
                <a:shade val="62000"/>
                <a:lumMod val="56000"/>
              </a:schemeClr>
            </a:gs>
          </a:gsLst>
          <a:path path="circle">
            <a:fillToRect l="45000" t="65000" r="125000" b="100000"/>
          </a:path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Application>LibreOffice/26.2.5.2$Windows_X86_64 LibreOffice_project/cd7284b4cbbfeb507e630c1aac019f4157393acb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2026-09-17T09:15:09Z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
This template makes use of the works of Alexander Wilms.</dc:description>
  <dc:language>en-US</dc:language>
  <cp:lastModifiedBy/>
  <dcterms:modified xsi:type="dcterms:W3CDTF">2026-09-21T15:31:12Z</dcterms:modified>
  <cp:revision>3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