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media/image5.gif" ContentType="image/gif"/>
  <Override PartName="/ppt/media/image3.gif" ContentType="image/gif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209680" y="4464000"/>
            <a:ext cx="9143640" cy="1641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70000" lnSpcReduction="19999"/>
          </a:bodyPr>
          <a:lstStyle>
            <a:lvl1pPr indent="0" algn="r" defTabSz="914400">
              <a:lnSpc>
                <a:spcPct val="90000"/>
              </a:lnSpc>
              <a:buNone/>
              <a:defRPr lang="en-US" sz="9600" b="0" u="none" spc="-300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r" defTabSz="914400">
              <a:lnSpc>
                <a:spcPct val="90000"/>
              </a:lnSpc>
              <a:buNone/>
            </a:pPr>
            <a:r>
              <a:rPr lang="en-US" sz="9600" b="0" u="none" spc="-300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title style</a:t>
            </a:r>
            <a:endParaRPr lang="en-US" sz="9600" b="0" u="none" spc="-300" strike="noStrike">
              <a:solidFill>
                <a:schemeClr val="lt1">
                  <a:lumMod val="89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&lt;date/time&gt;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ctr"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&lt;footer&gt;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F7FFE80-8C98-4A37-8FEC-E5CB0CE23805}" type="slidenum"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&lt;number&gt;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  <a:defRPr lang="en-US" sz="28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Click to edit the outline text format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Second Outline Level</a:t>
            </a:r>
            <a:endParaRPr lang="en-US" sz="2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Third Outline Level</a:t>
            </a:r>
            <a:endParaRPr lang="en-US" sz="20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Fourth Outline Level</a:t>
            </a:r>
            <a:endParaRPr lang="en-US" sz="1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Fifth Outline Level</a:t>
            </a:r>
            <a:endParaRPr lang="en-US" sz="1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Sixth Outline Level</a:t>
            </a:r>
            <a:endParaRPr lang="en-US" sz="20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Seventh Outline Level</a:t>
            </a:r>
            <a:endParaRPr lang="en-US" sz="20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anoramic Picture with Caption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9880" y="4367160"/>
            <a:ext cx="10515240" cy="819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2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title style</a:t>
            </a:r>
            <a:endParaRPr lang="en-US" sz="32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9880" y="987480"/>
            <a:ext cx="10515240" cy="3379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3200" b="0" u="none" strike="noStrike">
                <a:solidFill>
                  <a:schemeClr val="lt1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lt1"/>
                </a:solidFill>
                <a:effectLst/>
                <a:uFillTx/>
                <a:latin typeface="Corbel"/>
              </a:rPr>
              <a:t>Click icon to add picture</a:t>
            </a:r>
            <a:endParaRPr lang="en-US" sz="3200" b="0" u="none" strike="noStrike">
              <a:solidFill>
                <a:schemeClr val="lt2"/>
              </a:solidFill>
              <a:effectLst/>
              <a:uFillTx/>
              <a:latin typeface="Corbe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839880" y="5186520"/>
            <a:ext cx="10513800" cy="682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6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1600" b="0" u="none" strike="noStrike">
              <a:solidFill>
                <a:schemeClr val="lt2"/>
              </a:solidFill>
              <a:effectLst/>
              <a:uFillTx/>
              <a:latin typeface="Corbel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&lt;date/time&gt;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ctr"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&lt;footer&gt;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6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2E6D899-6606-45C6-B16D-D32A27804376}" type="slidenum"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&lt;number&gt;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and Caption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3534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2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title style</a:t>
            </a:r>
            <a:endParaRPr lang="en-US" sz="32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839880" y="4489560"/>
            <a:ext cx="10513800" cy="1501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6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16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&lt;date/time&gt;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ctr"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&lt;footer&gt;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E83ECB7-D330-40C3-9599-08B30E930CD9}" type="slidenum"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&lt;number&gt;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Quote with Caption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446120" y="365040"/>
            <a:ext cx="9302400" cy="2992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4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title style</a:t>
            </a:r>
            <a:endParaRPr lang="en-US" sz="4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720800" y="3365640"/>
            <a:ext cx="8751960" cy="548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1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838080" y="4501800"/>
            <a:ext cx="10512000" cy="148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6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16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&lt;date/time&gt;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5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ctr"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&lt;footer&gt;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6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F3A3EA5-8C0D-40A4-B5A5-957F4607CE8B}" type="slidenum"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&lt;number&gt;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TextBox 8"/>
          <p:cNvSpPr/>
          <p:nvPr/>
        </p:nvSpPr>
        <p:spPr>
          <a:xfrm>
            <a:off x="1110960" y="786960"/>
            <a:ext cx="60912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defTabSz="457200">
              <a:lnSpc>
                <a:spcPct val="100000"/>
              </a:lnSpc>
            </a:pPr>
            <a:r>
              <a:rPr lang="en-US" sz="8000" b="0" u="none" strike="noStrike" cap="all">
                <a:solidFill>
                  <a:schemeClr val="lt1"/>
                </a:solidFill>
                <a:effectLst/>
                <a:uFillTx/>
                <a:latin typeface="Corbel"/>
              </a:rPr>
              <a:t>“</a:t>
            </a:r>
            <a:endParaRPr lang="en-US" sz="8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TextBox 9"/>
          <p:cNvSpPr/>
          <p:nvPr/>
        </p:nvSpPr>
        <p:spPr>
          <a:xfrm>
            <a:off x="10437840" y="2743200"/>
            <a:ext cx="60912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 defTabSz="457200">
              <a:lnSpc>
                <a:spcPct val="100000"/>
              </a:lnSpc>
            </a:pPr>
            <a:r>
              <a:rPr lang="en-US" sz="8000" b="0" u="none" strike="noStrike" cap="all">
                <a:solidFill>
                  <a:schemeClr val="lt1"/>
                </a:solidFill>
                <a:effectLst/>
                <a:uFillTx/>
                <a:latin typeface="Corbel"/>
              </a:rPr>
              <a:t>”</a:t>
            </a:r>
            <a:endParaRPr lang="en-US" sz="8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Name Card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9880" y="2327040"/>
            <a:ext cx="10515240" cy="2511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90000"/>
              </a:lnSpc>
              <a:buNone/>
              <a:def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title style</a:t>
            </a: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9880" y="4850640"/>
            <a:ext cx="10513800" cy="1140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6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16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&lt;date/time&gt;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ctr"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&lt;footer&gt;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C9DE552-032A-4EBC-80C5-0F666C5FF79F}" type="slidenum"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&lt;number&gt;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3 Column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title style</a:t>
            </a: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1337400" y="1886040"/>
            <a:ext cx="294660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2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1356840" y="2571840"/>
            <a:ext cx="2927160" cy="3588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1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87840" y="1886040"/>
            <a:ext cx="293580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2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7400" y="2571840"/>
            <a:ext cx="2946600" cy="3588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1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7828920" y="1886040"/>
            <a:ext cx="293184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2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7828920" y="2571840"/>
            <a:ext cx="2931840" cy="3588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1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38" name="PlaceHolder 8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&lt;date/time&gt;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9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ctr"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&lt;footer&gt;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10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A1B5DAA-BF50-4BD2-9228-815345D6F70D}" type="slidenum"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&lt;number&gt;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3 Picture Column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title style</a:t>
            </a: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1332000" y="4297680"/>
            <a:ext cx="293976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2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1332000" y="2256480"/>
            <a:ext cx="2939760" cy="152352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000000">
                <a:alpha val="43000"/>
              </a:srgbClr>
            </a:outerShdw>
          </a:effectLst>
        </p:spPr>
        <p:txBody>
          <a:bodyPr lIns="90000" tIns="45000" rIns="90000" bIns="45000" anchor="t">
            <a:norm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orbe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orbel"/>
              </a:rPr>
              <a:t>Click icon to add picture</a:t>
            </a:r>
            <a:endParaRPr lang="en-US" sz="16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1332000" y="4873680"/>
            <a:ext cx="2939760" cy="658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1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69120" y="4297680"/>
            <a:ext cx="293004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2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body"/>
          </p:nvPr>
        </p:nvSpPr>
        <p:spPr>
          <a:xfrm>
            <a:off x="4569120" y="2256480"/>
            <a:ext cx="2930040" cy="152352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000000">
                <a:alpha val="43000"/>
              </a:srgbClr>
            </a:outerShdw>
          </a:effectLst>
        </p:spPr>
        <p:txBody>
          <a:bodyPr lIns="90000" tIns="45000" rIns="90000" bIns="45000" anchor="t">
            <a:norm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orbe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orbel"/>
              </a:rPr>
              <a:t>Click icon to add picture</a:t>
            </a:r>
            <a:endParaRPr lang="en-US" sz="16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47" name="PlaceHolder 7"/>
          <p:cNvSpPr>
            <a:spLocks noGrp="1"/>
          </p:cNvSpPr>
          <p:nvPr>
            <p:ph type="body"/>
          </p:nvPr>
        </p:nvSpPr>
        <p:spPr>
          <a:xfrm>
            <a:off x="4567680" y="4873680"/>
            <a:ext cx="2934000" cy="658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1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48" name="PlaceHolder 8"/>
          <p:cNvSpPr>
            <a:spLocks noGrp="1"/>
          </p:cNvSpPr>
          <p:nvPr>
            <p:ph type="body"/>
          </p:nvPr>
        </p:nvSpPr>
        <p:spPr>
          <a:xfrm>
            <a:off x="7804440" y="4297680"/>
            <a:ext cx="293184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2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49" name="PlaceHolder 9"/>
          <p:cNvSpPr>
            <a:spLocks noGrp="1"/>
          </p:cNvSpPr>
          <p:nvPr>
            <p:ph type="body"/>
          </p:nvPr>
        </p:nvSpPr>
        <p:spPr>
          <a:xfrm>
            <a:off x="7804440" y="2256480"/>
            <a:ext cx="2931840" cy="152352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000000">
                <a:alpha val="43000"/>
              </a:srgbClr>
            </a:outerShdw>
          </a:effectLst>
        </p:spPr>
        <p:txBody>
          <a:bodyPr lIns="90000" tIns="45000" rIns="90000" bIns="45000" anchor="t">
            <a:normAutofit/>
          </a:bodyPr>
          <a:lstStyle>
            <a:lvl1pPr indent="0" algn="ctr" defTabSz="457200">
              <a:lnSpc>
                <a:spcPct val="100000"/>
              </a:lnSpc>
              <a:buNone/>
              <a:tabLst>
                <a:tab pos="0" algn="l"/>
              </a:tabLst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Corbel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Corbel"/>
              </a:rPr>
              <a:t>Click icon to add picture</a:t>
            </a:r>
            <a:endParaRPr lang="en-US" sz="16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50" name="PlaceHolder 10"/>
          <p:cNvSpPr>
            <a:spLocks noGrp="1"/>
          </p:cNvSpPr>
          <p:nvPr>
            <p:ph type="body"/>
          </p:nvPr>
        </p:nvSpPr>
        <p:spPr>
          <a:xfrm>
            <a:off x="7804080" y="4873680"/>
            <a:ext cx="2935800" cy="658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1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51" name="PlaceHolder 11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&lt;date/time&gt;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12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ctr"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&lt;footer&gt;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13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72ACDF3-D886-4649-9521-6A5B574A422A}" type="slidenum"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&lt;number&gt;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title style</a:t>
            </a: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1119960" y="1825560"/>
            <a:ext cx="1023336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  <a:def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20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Second level</a:t>
            </a:r>
            <a:endParaRPr lang="en-US" sz="2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Third level</a:t>
            </a:r>
            <a:endParaRPr lang="en-US" sz="20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Fourth level</a:t>
            </a:r>
            <a:endParaRPr lang="en-US" sz="1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Fifth level</a:t>
            </a:r>
            <a:endParaRPr lang="en-US" sz="1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&lt;date/time&gt;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ctr"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&lt;footer&gt;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1C3E88F-699C-4A0B-86B8-97771D989E29}" type="slidenum"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&lt;number&gt;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 vert="eaVer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title style</a:t>
            </a: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  <a:def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20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Second level</a:t>
            </a:r>
            <a:endParaRPr lang="en-US" sz="2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Third level</a:t>
            </a:r>
            <a:endParaRPr lang="en-US" sz="20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Fourth level</a:t>
            </a:r>
            <a:endParaRPr lang="en-US" sz="1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Fifth level</a:t>
            </a:r>
            <a:endParaRPr lang="en-US" sz="1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&lt;date/time&gt;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ctr"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&lt;footer&gt;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PlaceHolder 5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DB5AF02-7CD3-4902-968E-9709055489D5}" type="slidenum"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&lt;number&gt;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title style</a:t>
            </a: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1119960" y="1825560"/>
            <a:ext cx="1023336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  <a:def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20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Second level</a:t>
            </a:r>
            <a:endParaRPr lang="en-US" sz="2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Third level</a:t>
            </a:r>
            <a:endParaRPr lang="en-US" sz="20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Fourth level</a:t>
            </a:r>
            <a:endParaRPr lang="en-US" sz="1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Fifth level</a:t>
            </a:r>
            <a:endParaRPr lang="en-US" sz="1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&lt;date/time&gt;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ctr"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&lt;footer&gt;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698C4AE-31B7-4B40-817F-E62C25566F4B}" type="slidenum"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&lt;number&gt;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854640" y="4464000"/>
            <a:ext cx="9143640" cy="1641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70000" lnSpcReduction="19999"/>
          </a:bodyPr>
          <a:lstStyle>
            <a:lvl1pPr indent="0" algn="l" defTabSz="914400">
              <a:lnSpc>
                <a:spcPct val="90000"/>
              </a:lnSpc>
              <a:buNone/>
              <a:defRPr lang="en-US" sz="9600" b="0" u="none" spc="-300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9600" b="0" u="none" spc="-300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title style</a:t>
            </a:r>
            <a:endParaRPr lang="en-US" sz="9600" b="0" u="none" spc="-300" strike="noStrike">
              <a:solidFill>
                <a:schemeClr val="lt1">
                  <a:lumMod val="89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&lt;date/time&gt;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ctr"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&lt;footer&gt;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D8FD93B-B96C-4EAB-A43B-38443B8E6DD0}" type="slidenum"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&lt;number&gt;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title style</a:t>
            </a: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1119960" y="1825560"/>
            <a:ext cx="502488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  <a:def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20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Second level</a:t>
            </a:r>
            <a:endParaRPr lang="en-US" sz="2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Third level</a:t>
            </a:r>
            <a:endParaRPr lang="en-US" sz="20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Fourth level</a:t>
            </a:r>
            <a:endParaRPr lang="en-US" sz="1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Fifth level</a:t>
            </a:r>
            <a:endParaRPr lang="en-US" sz="1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6319800" y="1825560"/>
            <a:ext cx="50335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  <a:def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20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Second level</a:t>
            </a:r>
            <a:endParaRPr lang="en-US" sz="2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Third level</a:t>
            </a:r>
            <a:endParaRPr lang="en-US" sz="20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Fourth level</a:t>
            </a:r>
            <a:endParaRPr lang="en-US" sz="1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Fifth level</a:t>
            </a:r>
            <a:endParaRPr lang="en-US" sz="1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dt" idx="3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&lt;date/time&gt;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ftr" idx="3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ctr"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&lt;footer&gt;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 type="sldNum" idx="3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A70056C-4357-4062-8306-838554F93ED1}" type="slidenum"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&lt;number&gt;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title style</a:t>
            </a: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1119960" y="1681200"/>
            <a:ext cx="502488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2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1119960" y="2505240"/>
            <a:ext cx="502488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  <a:tabLst>
                <a:tab pos="0" algn="l"/>
              </a:tabLst>
              <a:def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tabLst>
                <a:tab pos="0" algn="l"/>
              </a:tabLst>
              <a:defRPr lang="en-US" sz="20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Second level</a:t>
            </a:r>
            <a:endParaRPr lang="en-US" sz="2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Third level</a:t>
            </a:r>
            <a:endParaRPr lang="en-US" sz="20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Fourth level</a:t>
            </a:r>
            <a:endParaRPr lang="en-US" sz="1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Fifth level</a:t>
            </a:r>
            <a:endParaRPr lang="en-US" sz="1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6319800" y="1681200"/>
            <a:ext cx="503532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2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6319800" y="2505240"/>
            <a:ext cx="503532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  <a:tabLst>
                <a:tab pos="0" algn="l"/>
              </a:tabLst>
              <a:def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tabLst>
                <a:tab pos="0" algn="l"/>
              </a:tabLst>
              <a:defRPr lang="en-US" sz="20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Second level</a:t>
            </a:r>
            <a:endParaRPr lang="en-US" sz="2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Third level</a:t>
            </a:r>
            <a:endParaRPr lang="en-US" sz="20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Fourth level</a:t>
            </a:r>
            <a:endParaRPr lang="en-US" sz="1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Fifth level</a:t>
            </a:r>
            <a:endParaRPr lang="en-US" sz="1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84" name="PlaceHolder 6"/>
          <p:cNvSpPr>
            <a:spLocks noGrp="1"/>
          </p:cNvSpPr>
          <p:nvPr>
            <p:ph type="dt" idx="3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&lt;date/time&gt;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5" name="PlaceHolder 7"/>
          <p:cNvSpPr>
            <a:spLocks noGrp="1"/>
          </p:cNvSpPr>
          <p:nvPr>
            <p:ph type="ftr" idx="3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ctr"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&lt;footer&gt;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PlaceHolder 8"/>
          <p:cNvSpPr>
            <a:spLocks noGrp="1"/>
          </p:cNvSpPr>
          <p:nvPr>
            <p:ph type="sldNum" idx="3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62055F1-7B14-4C4E-AF4F-F58F06D950D8}" type="slidenum"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&lt;number&gt;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title style</a:t>
            </a: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dt" idx="4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&lt;date/time&gt;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ftr" idx="4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ctr"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&lt;footer&gt;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sldNum" idx="4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8F6B445-5C40-4161-8DF6-9F9EA09FD546}" type="slidenum"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&lt;number&gt;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dt" idx="4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&lt;date/time&gt;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ftr" idx="4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ctr"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&lt;footer&gt;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sldNum" idx="4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A5ED3D9-03D5-482C-85AB-3E0EA3D7048E}" type="slidenum"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&lt;number&gt;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2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title style</a:t>
            </a:r>
            <a:endParaRPr lang="en-US" sz="32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  <a:def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20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  <a:def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2800" b="0" u="none" strike="noStrike">
              <a:solidFill>
                <a:schemeClr val="lt2"/>
              </a:solidFill>
              <a:effectLst/>
              <a:uFillTx/>
              <a:latin typeface="Corbel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2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Second level</a:t>
            </a:r>
            <a:endParaRPr lang="en-US" sz="2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20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Third level</a:t>
            </a:r>
            <a:endParaRPr lang="en-US" sz="20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Fourth level</a:t>
            </a:r>
            <a:endParaRPr lang="en-US" sz="1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EDEDED"/>
              </a:buClr>
              <a:buFont typeface="Arial"/>
              <a:buChar char="•"/>
            </a:pPr>
            <a:r>
              <a:rPr lang="en-US" sz="1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Fifth level</a:t>
            </a:r>
            <a:endParaRPr lang="en-US" sz="1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1119960" y="2057400"/>
            <a:ext cx="365184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6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1600" b="0" u="none" strike="noStrike">
              <a:solidFill>
                <a:schemeClr val="lt2"/>
              </a:solidFill>
              <a:effectLst/>
              <a:uFillTx/>
              <a:latin typeface="Corbe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dt" idx="4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&lt;date/time&gt;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8" name="PlaceHolder 5"/>
          <p:cNvSpPr>
            <a:spLocks noGrp="1"/>
          </p:cNvSpPr>
          <p:nvPr>
            <p:ph type="ftr" idx="4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ctr"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&lt;footer&gt;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9" name="PlaceHolder 6"/>
          <p:cNvSpPr>
            <a:spLocks noGrp="1"/>
          </p:cNvSpPr>
          <p:nvPr>
            <p:ph type="sldNum" idx="4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2B2D188-FAA9-4C8F-BC5B-01AF21FA3250}" type="slidenum"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&lt;number&gt;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2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title style</a:t>
            </a:r>
            <a:endParaRPr lang="en-US" sz="32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3200" b="0" u="none" strike="noStrike">
                <a:solidFill>
                  <a:schemeClr val="lt1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lt1"/>
                </a:solidFill>
                <a:effectLst/>
                <a:uFillTx/>
                <a:latin typeface="Corbel"/>
              </a:rPr>
              <a:t>Click icon to add picture</a:t>
            </a:r>
            <a:endParaRPr lang="en-US" sz="3200" b="0" u="none" strike="noStrike">
              <a:solidFill>
                <a:schemeClr val="lt2"/>
              </a:solidFill>
              <a:effectLst/>
              <a:uFillTx/>
              <a:latin typeface="Corbe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1119960" y="2057400"/>
            <a:ext cx="3651840" cy="381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600" b="0" u="none" strike="noStrike">
                <a:solidFill>
                  <a:srgbClr val="FFFFFF"/>
                </a:solidFill>
                <a:effectLst/>
                <a:uFillTx/>
                <a:latin typeface="Corbe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Click to edit Master text styles</a:t>
            </a:r>
            <a:endParaRPr lang="en-US" sz="1600" b="0" u="none" strike="noStrike">
              <a:solidFill>
                <a:schemeClr val="lt2"/>
              </a:solidFill>
              <a:effectLst/>
              <a:uFillTx/>
              <a:latin typeface="Corbe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dt" idx="4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&lt;date/time&gt;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4" name="PlaceHolder 5"/>
          <p:cNvSpPr>
            <a:spLocks noGrp="1"/>
          </p:cNvSpPr>
          <p:nvPr>
            <p:ph type="ftr" idx="5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ctr">
              <a:buNone/>
            </a:pPr>
            <a:r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&lt;footer&gt;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5" name="PlaceHolder 6"/>
          <p:cNvSpPr>
            <a:spLocks noGrp="1"/>
          </p:cNvSpPr>
          <p:nvPr>
            <p:ph type="sldNum" idx="5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023F23F-7C50-4A9A-8598-69F06D175C81}" type="slidenum">
              <a:rPr lang="en-US" sz="1200" b="0" u="none" strike="noStrike">
                <a:solidFill>
                  <a:schemeClr val="lt1">
                    <a:lumMod val="93000"/>
                  </a:schemeClr>
                </a:solidFill>
                <a:effectLst/>
                <a:uFillTx/>
                <a:latin typeface="Corbel"/>
              </a:rPr>
              <a:t>&lt;number&gt;</a:t>
            </a:fld>
            <a:endParaRPr lang="en-US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gif"/><Relationship Id="rId2" Type="http://schemas.openxmlformats.org/officeDocument/2006/relationships/slideLayout" Target="../slideLayouts/slideLayout10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://www.volcanolive.com/sthelens.html" TargetMode="External"/><Relationship Id="rId2" Type="http://schemas.openxmlformats.org/officeDocument/2006/relationships/hyperlink" Target="http://www.volcanolive.com/usa.html" TargetMode="External"/><Relationship Id="rId3" Type="http://schemas.openxmlformats.org/officeDocument/2006/relationships/slideLayout" Target="../slideLayouts/slideLayout10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://www.newenglandhistoricalsociety.com/1816-year-without-a-summer/?fbclid=IwAR39vHvBWaGqDRWrQty88XOtY6gfX-PDxfJjrgO3DhT5sLJY6371Vz8WJFo" TargetMode="External"/><Relationship Id="rId2" Type="http://schemas.openxmlformats.org/officeDocument/2006/relationships/hyperlink" Target="http://www.volcanolive.com/Tambora.html" TargetMode="External"/><Relationship Id="rId3" Type="http://schemas.openxmlformats.org/officeDocument/2006/relationships/hyperlink" Target="http://www.volcanolive.com/Indonesia.html" TargetMode="External"/><Relationship Id="rId4" Type="http://schemas.openxmlformats.org/officeDocument/2006/relationships/slideLayout" Target="../slideLayouts/slideLayout10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hyperlink" Target="http://www.volcanolive.com/Tambora.html" TargetMode="External"/><Relationship Id="rId2" Type="http://schemas.openxmlformats.org/officeDocument/2006/relationships/hyperlink" Target="http://www.volcanolive.com/Indonesia.html" TargetMode="External"/><Relationship Id="rId3" Type="http://schemas.openxmlformats.org/officeDocument/2006/relationships/hyperlink" Target="http://www.volcanolive.com/Taupo.html" TargetMode="External"/><Relationship Id="rId4" Type="http://schemas.openxmlformats.org/officeDocument/2006/relationships/hyperlink" Target="http://www.volcanolive.com/NewZealand.html" TargetMode="External"/><Relationship Id="rId5" Type="http://schemas.openxmlformats.org/officeDocument/2006/relationships/hyperlink" Target="http://www.volcanolive.com/kurile2.html" TargetMode="External"/><Relationship Id="rId6" Type="http://schemas.openxmlformats.org/officeDocument/2006/relationships/hyperlink" Target="http://www.volcanolive.com/kamchatka.html" TargetMode="External"/><Relationship Id="rId7" Type="http://schemas.openxmlformats.org/officeDocument/2006/relationships/hyperlink" Target="http://www.volcanolive.com/aniakchak.html" TargetMode="External"/><Relationship Id="rId8" Type="http://schemas.openxmlformats.org/officeDocument/2006/relationships/hyperlink" Target="http://www.volcanolive.com/alaska.html" TargetMode="External"/><Relationship Id="rId9" Type="http://schemas.openxmlformats.org/officeDocument/2006/relationships/hyperlink" Target="http://www.volcanolive.com/CraterLake.html" TargetMode="External"/><Relationship Id="rId10" Type="http://schemas.openxmlformats.org/officeDocument/2006/relationships/hyperlink" Target="http://www.volcanolive.com/usa.html" TargetMode="External"/><Relationship Id="rId11" Type="http://schemas.openxmlformats.org/officeDocument/2006/relationships/hyperlink" Target="http://www.volcanolive.com/kikai.html" TargetMode="External"/><Relationship Id="rId12" Type="http://schemas.openxmlformats.org/officeDocument/2006/relationships/hyperlink" Target="http://www.volcanolive.com/Japan.html" TargetMode="External"/><Relationship Id="rId13" Type="http://schemas.openxmlformats.org/officeDocument/2006/relationships/hyperlink" Target="http://www.volcanolive.com/Kuwae.html" TargetMode="External"/><Relationship Id="rId14" Type="http://schemas.openxmlformats.org/officeDocument/2006/relationships/hyperlink" Target="http://www.volcanolive.com/Vanuatu.html" TargetMode="External"/><Relationship Id="rId15" Type="http://schemas.openxmlformats.org/officeDocument/2006/relationships/hyperlink" Target="http://www.volcanolive.com/Santorini.html" TargetMode="External"/><Relationship Id="rId16" Type="http://schemas.openxmlformats.org/officeDocument/2006/relationships/hyperlink" Target="http://www.volcanolive.com/greece.html" TargetMode="External"/><Relationship Id="rId17" Type="http://schemas.openxmlformats.org/officeDocument/2006/relationships/hyperlink" Target="http://www.volcanolive.com/Ambrym.html" TargetMode="External"/><Relationship Id="rId18" Type="http://schemas.openxmlformats.org/officeDocument/2006/relationships/hyperlink" Target="http://www.volcanolive.com/Vanuatu.html" TargetMode="External"/><Relationship Id="rId19" Type="http://schemas.openxmlformats.org/officeDocument/2006/relationships/hyperlink" Target="http://www.volcanolive.com/krakatau.html" TargetMode="External"/><Relationship Id="rId20" Type="http://schemas.openxmlformats.org/officeDocument/2006/relationships/hyperlink" Target="http://www.volcanolive.com/indonesia.html" TargetMode="External"/><Relationship Id="rId21" Type="http://schemas.openxmlformats.org/officeDocument/2006/relationships/hyperlink" Target="http://www.volcanolive.com/Katmai.html" TargetMode="External"/><Relationship Id="rId22" Type="http://schemas.openxmlformats.org/officeDocument/2006/relationships/hyperlink" Target="http://www.volcanolive.com/alaska.html" TargetMode="External"/><Relationship Id="rId23" Type="http://schemas.openxmlformats.org/officeDocument/2006/relationships/hyperlink" Target="http://www.volcanolive.com/pinatubo.html" TargetMode="External"/><Relationship Id="rId24" Type="http://schemas.openxmlformats.org/officeDocument/2006/relationships/hyperlink" Target="http://www.volcanolive.com/philippines.html" TargetMode="External"/><Relationship Id="rId25" Type="http://schemas.openxmlformats.org/officeDocument/2006/relationships/slideLayout" Target="../slideLayouts/slideLayout10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hyperlink" Target="http://volcano.oregonstate.edu/glossary/1/lettere#term40" TargetMode="External"/><Relationship Id="rId2" Type="http://schemas.openxmlformats.org/officeDocument/2006/relationships/hyperlink" Target="http://volcano.oregonstate.edu/definitions/ash" TargetMode="External"/><Relationship Id="rId3" Type="http://schemas.openxmlformats.org/officeDocument/2006/relationships/slideLayout" Target="../slideLayouts/slideLayout10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0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hyperlink" Target="https://volcanoes.usgs.gov/volcanoes/yellowstone/yellowstone_sub_page_54.html" TargetMode="External"/><Relationship Id="rId2" Type="http://schemas.openxmlformats.org/officeDocument/2006/relationships/slideLayout" Target="../slideLayouts/slideLayout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5.gif"/><Relationship Id="rId2" Type="http://schemas.openxmlformats.org/officeDocument/2006/relationships/slideLayout" Target="../slideLayouts/slideLayout10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0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0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3"/>
          <p:cNvPicPr/>
          <p:nvPr/>
        </p:nvPicPr>
        <p:blipFill>
          <a:blip r:embed="rId1"/>
          <a:stretch/>
        </p:blipFill>
        <p:spPr>
          <a:xfrm>
            <a:off x="3600" y="0"/>
            <a:ext cx="1218816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7010280" y="0"/>
            <a:ext cx="5181120" cy="1641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r" defTabSz="914400">
              <a:lnSpc>
                <a:spcPct val="90000"/>
              </a:lnSpc>
              <a:buNone/>
            </a:pPr>
            <a:r>
              <a:rPr lang="en-US" sz="9600" b="0" u="none" spc="-300" strike="noStrike">
                <a:solidFill>
                  <a:srgbClr val="FFFFFF"/>
                </a:solidFill>
                <a:effectLst/>
                <a:uFillTx/>
                <a:latin typeface="Corbel"/>
              </a:rPr>
              <a:t>Volcanos</a:t>
            </a:r>
            <a:endParaRPr lang="en-US" sz="9600" b="0" u="none" spc="-300" strike="noStrike">
              <a:solidFill>
                <a:schemeClr val="lt1">
                  <a:lumMod val="89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108" name="TextBox 2"/>
          <p:cNvSpPr/>
          <p:nvPr/>
        </p:nvSpPr>
        <p:spPr>
          <a:xfrm>
            <a:off x="9239760" y="6488640"/>
            <a:ext cx="294804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Corbel"/>
              </a:rPr>
              <a:t>Eyjafjallajokull volcano, 2010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1119960" y="1825560"/>
            <a:ext cx="1023336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pic>
        <p:nvPicPr>
          <p:cNvPr id="111" name="Picture 2" descr="http://energy.usgs.gov/portals/0/Rooms/Geothermal/images/geothermal_lithoplatesLG.gif"/>
          <p:cNvPicPr/>
          <p:nvPr/>
        </p:nvPicPr>
        <p:blipFill>
          <a:blip r:embed="rId1"/>
          <a:stretch/>
        </p:blipFill>
        <p:spPr>
          <a:xfrm>
            <a:off x="305640" y="0"/>
            <a:ext cx="9978480" cy="6857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Types of volcanoes</a:t>
            </a: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1119960" y="1825560"/>
            <a:ext cx="1023336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Shield volcano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Fissure (flood) volcano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Composite (strato) volcano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Cinder Cones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Rhyolite caldera complex.  Super volcanos.  Yeah baby, yeah.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793332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85000" lnSpcReduction="9999"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Onwards to photos (other slideshow)</a:t>
            </a: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1119960" y="1825560"/>
            <a:ext cx="1023336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9999"/>
          </a:bodyPr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Hawaii 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Iceland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St. Helen’s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Pelee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Misc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Then on to The Big Ones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The big ones……</a:t>
            </a: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1119960" y="1825560"/>
            <a:ext cx="1023336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For a little context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graphicFrame>
        <p:nvGraphicFramePr>
          <p:cNvPr id="118" name="Table 3"/>
          <p:cNvGraphicFramePr/>
          <p:nvPr/>
        </p:nvGraphicFramePr>
        <p:xfrm>
          <a:off x="433800" y="3707640"/>
          <a:ext cx="11484000" cy="1530360"/>
        </p:xfrm>
        <a:graphic>
          <a:graphicData uri="http://schemas.openxmlformats.org/drawingml/2006/table">
            <a:tbl>
              <a:tblPr/>
              <a:tblGrid>
                <a:gridCol w="2871000"/>
                <a:gridCol w="2871000"/>
                <a:gridCol w="2871000"/>
                <a:gridCol w="2871000"/>
              </a:tblGrid>
              <a:tr h="1530360"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1" u="sng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  <a:hlinkClick r:id="rId1"/>
                        </a:rPr>
                        <a:t>St Helens</a:t>
                      </a:r>
                      <a:r>
                        <a:rPr lang="en-US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1" u="sng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  <a:hlinkClick r:id="rId2"/>
                        </a:rPr>
                        <a:t>USA</a:t>
                      </a:r>
                      <a:r>
                        <a:rPr lang="en-US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1980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12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0.5 km3.   15 mile vertical ash plume.  Preceeded by a 5.1 mag quake</a:t>
                      </a:r>
                      <a:endParaRPr lang="en-US" sz="12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Tambora</a:t>
            </a: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1119960" y="1825560"/>
            <a:ext cx="1023336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sng" strike="noStrike">
                <a:solidFill>
                  <a:srgbClr val="FBCA98"/>
                </a:solidFill>
                <a:effectLst/>
                <a:uFillTx/>
                <a:latin typeface="Corbel"/>
                <a:hlinkClick r:id="rId1"/>
              </a:rPr>
              <a:t>http://www.newenglandhistoricalsociety.com/1816-year-without-a-summer/?fbclid=IwAR39vHvBWaGqDRWrQty88XOtY6gfX-PDxfJjrgO3DhT5sLJY6371Vz8WJFo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graphicFrame>
        <p:nvGraphicFramePr>
          <p:cNvPr id="121" name="Table 3"/>
          <p:cNvGraphicFramePr/>
          <p:nvPr/>
        </p:nvGraphicFramePr>
        <p:xfrm>
          <a:off x="941400" y="4210200"/>
          <a:ext cx="10945440" cy="1325520"/>
        </p:xfrm>
        <a:graphic>
          <a:graphicData uri="http://schemas.openxmlformats.org/drawingml/2006/table">
            <a:tbl>
              <a:tblPr/>
              <a:tblGrid>
                <a:gridCol w="2736360"/>
                <a:gridCol w="2736360"/>
                <a:gridCol w="2736360"/>
                <a:gridCol w="2736360"/>
              </a:tblGrid>
              <a:tr h="1325520"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1" u="sng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  <a:hlinkClick r:id="rId2"/>
                        </a:rPr>
                        <a:t>Tambora</a:t>
                      </a:r>
                      <a:r>
                        <a:rPr lang="en-US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1" u="sng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  <a:hlinkClick r:id="rId3"/>
                        </a:rPr>
                        <a:t>Indonesia</a:t>
                      </a:r>
                      <a:r>
                        <a:rPr lang="en-US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1815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100  1816 year without a summer  Google earth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54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size</a:t>
            </a: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graphicFrame>
        <p:nvGraphicFramePr>
          <p:cNvPr id="123" name="Content Placeholder 3"/>
          <p:cNvGraphicFramePr/>
          <p:nvPr/>
        </p:nvGraphicFramePr>
        <p:xfrm>
          <a:off x="0" y="0"/>
          <a:ext cx="12191760" cy="7528680"/>
        </p:xfrm>
        <a:graphic>
          <a:graphicData uri="http://schemas.openxmlformats.org/drawingml/2006/table">
            <a:tbl>
              <a:tblPr/>
              <a:tblGrid>
                <a:gridCol w="3047760"/>
                <a:gridCol w="3047760"/>
                <a:gridCol w="3047760"/>
                <a:gridCol w="3047760"/>
              </a:tblGrid>
              <a:tr h="247320"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11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Volcano 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11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Country 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11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Year 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11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Cubic km erupted </a:t>
                      </a:r>
                      <a:endParaRPr lang="en-US" sz="11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582480"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1" u="sng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  <a:hlinkClick r:id="rId1"/>
                        </a:rPr>
                        <a:t>Tambora</a:t>
                      </a:r>
                      <a:r>
                        <a:rPr lang="en-US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sng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  <a:hlinkClick r:id="rId2"/>
                        </a:rPr>
                        <a:t>Indonesia</a:t>
                      </a: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1815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100  1816 year without a summer  Google earth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284400"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1" u="sng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  <a:hlinkClick r:id="rId3"/>
                        </a:rPr>
                        <a:t>Taupo</a:t>
                      </a:r>
                      <a:r>
                        <a:rPr lang="en-US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sng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  <a:hlinkClick r:id="rId4"/>
                        </a:rPr>
                        <a:t>New Zealand</a:t>
                      </a: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186 AD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100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84400"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1" u="sng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  <a:hlinkClick r:id="rId5"/>
                        </a:rPr>
                        <a:t>Kurile Lake</a:t>
                      </a:r>
                      <a:r>
                        <a:rPr lang="en-US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sng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  <a:hlinkClick r:id="rId6"/>
                        </a:rPr>
                        <a:t>Kamchatka, Russia</a:t>
                      </a: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6640 BC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70-80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284400"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1" u="sng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  <a:hlinkClick r:id="rId7"/>
                        </a:rPr>
                        <a:t>Aniakchak</a:t>
                      </a:r>
                      <a:r>
                        <a:rPr lang="en-US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sng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  <a:hlinkClick r:id="rId8"/>
                        </a:rPr>
                        <a:t>Alaska</a:t>
                      </a: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3450 yrs ago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50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754200"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1" u="sng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  <a:hlinkClick r:id="rId9"/>
                        </a:rPr>
                        <a:t>Crater Lake</a:t>
                      </a:r>
                      <a:r>
                        <a:rPr lang="en-US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  (Mazama)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sng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  <a:hlinkClick r:id="rId10"/>
                        </a:rPr>
                        <a:t>USA</a:t>
                      </a: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6850 yrs ago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30-40 White ash layer in soils around here from this.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284400"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1" u="sng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  <a:hlinkClick r:id="rId11"/>
                        </a:rPr>
                        <a:t>Kikai-Akahoya</a:t>
                      </a:r>
                      <a:r>
                        <a:rPr lang="en-US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sng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  <a:hlinkClick r:id="rId12"/>
                        </a:rPr>
                        <a:t>Japan</a:t>
                      </a: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6300 yrs ago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30-40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84400"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1" u="sng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  <a:hlinkClick r:id="rId13"/>
                        </a:rPr>
                        <a:t>Kuwae</a:t>
                      </a:r>
                      <a:r>
                        <a:rPr lang="en-US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sng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  <a:hlinkClick r:id="rId14"/>
                        </a:rPr>
                        <a:t>Vanuatu</a:t>
                      </a: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1452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32-39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880560"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1" u="sng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  <a:hlinkClick r:id="rId15"/>
                        </a:rPr>
                        <a:t>Santorini</a:t>
                      </a:r>
                      <a:r>
                        <a:rPr lang="en-US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sng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  <a:hlinkClick r:id="rId16"/>
                        </a:rPr>
                        <a:t>Greece</a:t>
                      </a: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3600 yrs ago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30-33   Tell atlantis/minoa story.  Crete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Google earth.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84400"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1" u="sng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  <a:hlinkClick r:id="rId17"/>
                        </a:rPr>
                        <a:t>Ambrym</a:t>
                      </a:r>
                      <a:r>
                        <a:rPr lang="en-US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sng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  <a:hlinkClick r:id="rId18"/>
                        </a:rPr>
                        <a:t>Vanuatu</a:t>
                      </a: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50 AD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19-25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1519560"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1" u="sng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  <a:hlinkClick r:id="rId19"/>
                        </a:rPr>
                        <a:t>Krakatau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sng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  <a:hlinkClick r:id="rId20"/>
                        </a:rPr>
                        <a:t>Indonesia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1883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18  Massive shock wave, heard in Oz.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Measured up Thames river.  Def see in google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Earth.  Rebuilding actively.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284400"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1" u="sng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  <a:hlinkClick r:id="rId21"/>
                        </a:rPr>
                        <a:t>Katmai</a:t>
                      </a:r>
                      <a:r>
                        <a:rPr lang="en-US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sng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  <a:hlinkClick r:id="rId22"/>
                        </a:rPr>
                        <a:t>Alaska</a:t>
                      </a: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1912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12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880560"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1" u="sng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  <a:hlinkClick r:id="rId23"/>
                        </a:rPr>
                        <a:t>Pinatubo</a:t>
                      </a:r>
                      <a:r>
                        <a:rPr lang="en-US" sz="20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sng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  <a:hlinkClick r:id="rId24"/>
                        </a:rPr>
                        <a:t>Philippines</a:t>
                      </a: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1991 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lIns="0" tIns="0" rIns="0" bIns="0" anchor="ctr">
                      <a:noAutofit/>
                    </a:bodyPr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10  big enough to mess with global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defTabSz="914400">
                        <a:lnSpc>
                          <a:spcPct val="107000"/>
                        </a:lnSpc>
                      </a:pPr>
                      <a:r>
                        <a:rPr lang="en-US" sz="20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Corbel"/>
                        </a:rPr>
                        <a:t>Climate, at least a little.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0" marR="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1779120" y="1619640"/>
            <a:ext cx="1023336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The biggest </a:t>
            </a:r>
            <a:r>
              <a:rPr lang="en-US" sz="2800" b="0" i="1" u="sng" strike="noStrike">
                <a:solidFill>
                  <a:srgbClr val="FBCA98"/>
                </a:solidFill>
                <a:effectLst/>
                <a:uFillTx/>
                <a:latin typeface="Corbel"/>
                <a:hlinkClick r:id="rId1"/>
              </a:rPr>
              <a:t>eruption</a:t>
            </a: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 was at Yellowstone about 2.2 million years ago. An explosive eruption produced 2,500 cubic kilometers of </a:t>
            </a:r>
            <a:r>
              <a:rPr lang="en-US" sz="2800" b="0" i="1" u="sng" strike="noStrike">
                <a:solidFill>
                  <a:srgbClr val="FBCA98"/>
                </a:solidFill>
                <a:effectLst/>
                <a:uFillTx/>
                <a:latin typeface="Corbel"/>
                <a:hlinkClick r:id="rId2"/>
              </a:rPr>
              <a:t>ash</a:t>
            </a:r>
            <a:r>
              <a:rPr lang="en-US" sz="2800" b="0" u="none" strike="noStrike">
                <a:solidFill>
                  <a:srgbClr val="FFFFFF"/>
                </a:solidFill>
                <a:effectLst/>
                <a:uFillTx/>
                <a:latin typeface="Corbel"/>
              </a:rPr>
              <a:t>!  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pic>
        <p:nvPicPr>
          <p:cNvPr id="127" name="Content Placeholder 3"/>
          <p:cNvPicPr/>
          <p:nvPr/>
        </p:nvPicPr>
        <p:blipFill>
          <a:blip r:embed="rId1"/>
          <a:stretch/>
        </p:blipFill>
        <p:spPr>
          <a:xfrm>
            <a:off x="1368000" y="14760"/>
            <a:ext cx="9123840" cy="68428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1119960" y="1825560"/>
            <a:ext cx="1023336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EDEDED"/>
              </a:buClr>
              <a:buFont typeface="Arial"/>
              <a:buChar char="•"/>
            </a:pPr>
            <a:r>
              <a:rPr lang="en-US" sz="2800" b="0" u="sng" strike="noStrike">
                <a:solidFill>
                  <a:srgbClr val="FBCA98"/>
                </a:solidFill>
                <a:effectLst/>
                <a:uFillTx/>
                <a:latin typeface="Corbel"/>
                <a:hlinkClick r:id="rId1"/>
              </a:rPr>
              <a:t>https://volcanoes.usgs.gov/volcanoes/yellowstone/yellowstone_sub_page_54.html</a:t>
            </a: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1119960" y="1825560"/>
            <a:ext cx="1023336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pic>
        <p:nvPicPr>
          <p:cNvPr id="132" name="Picture 2" descr="http://geology.com/articles/volcanic-ash/mount-st-helens-ash-map-750.gif"/>
          <p:cNvPicPr/>
          <p:nvPr/>
        </p:nvPicPr>
        <p:blipFill>
          <a:blip r:embed="rId1"/>
          <a:stretch/>
        </p:blipFill>
        <p:spPr>
          <a:xfrm>
            <a:off x="217440" y="83520"/>
            <a:ext cx="9933480" cy="6774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pic>
        <p:nvPicPr>
          <p:cNvPr id="134" name="Content Placeholder 7"/>
          <p:cNvPicPr/>
          <p:nvPr/>
        </p:nvPicPr>
        <p:blipFill>
          <a:blip r:embed="rId1"/>
          <a:stretch/>
        </p:blipFill>
        <p:spPr>
          <a:xfrm>
            <a:off x="1828800" y="837000"/>
            <a:ext cx="9471240" cy="5919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pic>
        <p:nvPicPr>
          <p:cNvPr id="136" name="Content Placeholder 3"/>
          <p:cNvPicPr/>
          <p:nvPr/>
        </p:nvPicPr>
        <p:blipFill>
          <a:blip r:embed="rId1"/>
          <a:stretch/>
        </p:blipFill>
        <p:spPr>
          <a:xfrm>
            <a:off x="838080" y="82440"/>
            <a:ext cx="9033840" cy="6775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endParaRPr lang="en-US" sz="54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1119960" y="1825560"/>
            <a:ext cx="1023336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en-US" sz="2800" b="0" u="none" strike="noStrike">
              <a:solidFill>
                <a:schemeClr val="lt1">
                  <a:lumMod val="93000"/>
                </a:schemeClr>
              </a:solidFill>
              <a:effectLst/>
              <a:uFillTx/>
              <a:latin typeface="Corbel"/>
            </a:endParaRPr>
          </a:p>
        </p:txBody>
      </p:sp>
      <p:pic>
        <p:nvPicPr>
          <p:cNvPr id="139" name="Content Placeholder 3"/>
          <p:cNvPicPr/>
          <p:nvPr/>
        </p:nvPicPr>
        <p:blipFill>
          <a:blip r:embed="rId1"/>
          <a:stretch/>
        </p:blipFill>
        <p:spPr>
          <a:xfrm>
            <a:off x="2483640" y="15120"/>
            <a:ext cx="5068440" cy="68425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Depth">
  <a:themeElements>
    <a:clrScheme name="Depth">
      <a:dk1>
        <a:srgbClr val="000000"/>
      </a:dk1>
      <a:lt1>
        <a:srgbClr val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TC104033923[[fn=Depth]]</Template>
  <TotalTime>155</TotalTime>
  <Application>LibreOffice/26.2.5.2$Windows_X86_64 LibreOffice_project/cd7284b4cbbfeb507e630c1aac019f4157393acb</Application>
  <AppVersion>15.0000</AppVersion>
  <Words>557</Words>
  <Paragraphs>103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2014-11-12T16:12:31Z</dcterms:created>
  <dc:creator>Bob Office</dc:creator>
  <dc:description/>
  <dc:language>en-US</dc:language>
  <cp:lastModifiedBy/>
  <dcterms:modified xsi:type="dcterms:W3CDTF">2026-09-15T11:12:48Z</dcterms:modified>
  <cp:revision>23</cp:revision>
  <dc:subject/>
  <dc:title>Volcanos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23</vt:i4>
  </property>
</Properties>
</file>