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2" r:id="rId3"/>
    <p:sldId id="257" r:id="rId4"/>
    <p:sldId id="258" r:id="rId5"/>
    <p:sldId id="259" r:id="rId6"/>
    <p:sldId id="260" r:id="rId7"/>
    <p:sldId id="261"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87" autoAdjust="0"/>
    <p:restoredTop sz="94660"/>
  </p:normalViewPr>
  <p:slideViewPr>
    <p:cSldViewPr snapToGrid="0">
      <p:cViewPr varScale="1">
        <p:scale>
          <a:sx n="95" d="100"/>
          <a:sy n="95" d="100"/>
        </p:scale>
        <p:origin x="84" y="13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3B12042-1C10-466B-9F74-745A9AC1F63E}"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5F10E1-38F4-4301-8F6B-D16630A4F11A}" type="slidenum">
              <a:rPr lang="en-US" smtClean="0"/>
              <a:t>‹#›</a:t>
            </a:fld>
            <a:endParaRPr lang="en-US"/>
          </a:p>
        </p:txBody>
      </p:sp>
    </p:spTree>
    <p:extLst>
      <p:ext uri="{BB962C8B-B14F-4D97-AF65-F5344CB8AC3E}">
        <p14:creationId xmlns:p14="http://schemas.microsoft.com/office/powerpoint/2010/main" val="3420582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D3B12042-1C10-466B-9F74-745A9AC1F63E}"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5F10E1-38F4-4301-8F6B-D16630A4F11A}" type="slidenum">
              <a:rPr lang="en-US" smtClean="0"/>
              <a:t>‹#›</a:t>
            </a:fld>
            <a:endParaRPr lang="en-US"/>
          </a:p>
        </p:txBody>
      </p:sp>
    </p:spTree>
    <p:extLst>
      <p:ext uri="{BB962C8B-B14F-4D97-AF65-F5344CB8AC3E}">
        <p14:creationId xmlns:p14="http://schemas.microsoft.com/office/powerpoint/2010/main" val="3991280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B12042-1C10-466B-9F74-745A9AC1F63E}"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5F10E1-38F4-4301-8F6B-D16630A4F11A}" type="slidenum">
              <a:rPr lang="en-US" smtClean="0"/>
              <a:t>‹#›</a:t>
            </a:fld>
            <a:endParaRPr lang="en-US"/>
          </a:p>
        </p:txBody>
      </p:sp>
    </p:spTree>
    <p:extLst>
      <p:ext uri="{BB962C8B-B14F-4D97-AF65-F5344CB8AC3E}">
        <p14:creationId xmlns:p14="http://schemas.microsoft.com/office/powerpoint/2010/main" val="2760668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3B12042-1C10-466B-9F74-745A9AC1F63E}" type="datetimeFigureOut">
              <a:rPr lang="en-US" smtClean="0"/>
              <a:t>5/6/2020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5F10E1-38F4-4301-8F6B-D16630A4F11A}" type="slidenum">
              <a:rPr lang="en-US" smtClean="0"/>
              <a:t>‹#›</a:t>
            </a:fld>
            <a:endParaRPr lang="en-US"/>
          </a:p>
        </p:txBody>
      </p:sp>
    </p:spTree>
    <p:extLst>
      <p:ext uri="{BB962C8B-B14F-4D97-AF65-F5344CB8AC3E}">
        <p14:creationId xmlns:p14="http://schemas.microsoft.com/office/powerpoint/2010/main" val="24803872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3B12042-1C10-466B-9F74-745A9AC1F63E}" type="datetimeFigureOut">
              <a:rPr lang="en-US" smtClean="0"/>
              <a:t>5/6/2020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5F10E1-38F4-4301-8F6B-D16630A4F11A}" type="slidenum">
              <a:rPr lang="en-US" smtClean="0"/>
              <a:t>‹#›</a:t>
            </a:fld>
            <a:endParaRPr lang="en-US"/>
          </a:p>
        </p:txBody>
      </p:sp>
    </p:spTree>
    <p:extLst>
      <p:ext uri="{BB962C8B-B14F-4D97-AF65-F5344CB8AC3E}">
        <p14:creationId xmlns:p14="http://schemas.microsoft.com/office/powerpoint/2010/main" val="38329605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D3B12042-1C10-466B-9F74-745A9AC1F63E}" type="datetimeFigureOut">
              <a:rPr lang="en-US" smtClean="0"/>
              <a:t>5/6/2020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E75F10E1-38F4-4301-8F6B-D16630A4F11A}" type="slidenum">
              <a:rPr lang="en-US" smtClean="0"/>
              <a:t>‹#›</a:t>
            </a:fld>
            <a:endParaRPr lang="en-US"/>
          </a:p>
        </p:txBody>
      </p:sp>
    </p:spTree>
    <p:extLst>
      <p:ext uri="{BB962C8B-B14F-4D97-AF65-F5344CB8AC3E}">
        <p14:creationId xmlns:p14="http://schemas.microsoft.com/office/powerpoint/2010/main" val="260872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3B12042-1C10-466B-9F74-745A9AC1F63E}" type="datetimeFigureOut">
              <a:rPr lang="en-US" smtClean="0"/>
              <a:t>5/6/2020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E75F10E1-38F4-4301-8F6B-D16630A4F11A}" type="slidenum">
              <a:rPr lang="en-US" smtClean="0"/>
              <a:t>‹#›</a:t>
            </a:fld>
            <a:endParaRPr lang="en-US"/>
          </a:p>
        </p:txBody>
      </p:sp>
    </p:spTree>
    <p:extLst>
      <p:ext uri="{BB962C8B-B14F-4D97-AF65-F5344CB8AC3E}">
        <p14:creationId xmlns:p14="http://schemas.microsoft.com/office/powerpoint/2010/main" val="10869070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D3B12042-1C10-466B-9F74-745A9AC1F63E}" type="datetimeFigureOut">
              <a:rPr lang="en-US" smtClean="0"/>
              <a:t>5/6/2020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E75F10E1-38F4-4301-8F6B-D16630A4F11A}" type="slidenum">
              <a:rPr lang="en-US" smtClean="0"/>
              <a:t>‹#›</a:t>
            </a:fld>
            <a:endParaRPr lang="en-US"/>
          </a:p>
        </p:txBody>
      </p:sp>
    </p:spTree>
    <p:extLst>
      <p:ext uri="{BB962C8B-B14F-4D97-AF65-F5344CB8AC3E}">
        <p14:creationId xmlns:p14="http://schemas.microsoft.com/office/powerpoint/2010/main" val="2215532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3B12042-1C10-466B-9F74-745A9AC1F63E}" type="datetimeFigureOut">
              <a:rPr lang="en-US" smtClean="0"/>
              <a:t>5/6/2020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5F10E1-38F4-4301-8F6B-D16630A4F11A}" type="slidenum">
              <a:rPr lang="en-US" smtClean="0"/>
              <a:t>‹#›</a:t>
            </a:fld>
            <a:endParaRPr lang="en-US"/>
          </a:p>
        </p:txBody>
      </p:sp>
    </p:spTree>
    <p:extLst>
      <p:ext uri="{BB962C8B-B14F-4D97-AF65-F5344CB8AC3E}">
        <p14:creationId xmlns:p14="http://schemas.microsoft.com/office/powerpoint/2010/main" val="11727439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3B12042-1C10-466B-9F74-745A9AC1F63E}" type="datetimeFigureOut">
              <a:rPr lang="en-US" smtClean="0"/>
              <a:t>5/6/2020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5F10E1-38F4-4301-8F6B-D16630A4F11A}" type="slidenum">
              <a:rPr lang="en-US" smtClean="0"/>
              <a:t>‹#›</a:t>
            </a:fld>
            <a:endParaRPr lang="en-US"/>
          </a:p>
        </p:txBody>
      </p:sp>
    </p:spTree>
    <p:extLst>
      <p:ext uri="{BB962C8B-B14F-4D97-AF65-F5344CB8AC3E}">
        <p14:creationId xmlns:p14="http://schemas.microsoft.com/office/powerpoint/2010/main" val="3873009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3B12042-1C10-466B-9F74-745A9AC1F63E}"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5F10E1-38F4-4301-8F6B-D16630A4F11A}" type="slidenum">
              <a:rPr lang="en-US" smtClean="0"/>
              <a:t>‹#›</a:t>
            </a:fld>
            <a:endParaRPr lang="en-US"/>
          </a:p>
        </p:txBody>
      </p:sp>
    </p:spTree>
    <p:extLst>
      <p:ext uri="{BB962C8B-B14F-4D97-AF65-F5344CB8AC3E}">
        <p14:creationId xmlns:p14="http://schemas.microsoft.com/office/powerpoint/2010/main" val="42316297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3B12042-1C10-466B-9F74-745A9AC1F63E}"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5F10E1-38F4-4301-8F6B-D16630A4F11A}"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4952183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B12042-1C10-466B-9F74-745A9AC1F63E}"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5F10E1-38F4-4301-8F6B-D16630A4F11A}" type="slidenum">
              <a:rPr lang="en-US" smtClean="0"/>
              <a:t>‹#›</a:t>
            </a:fld>
            <a:endParaRPr lang="en-US"/>
          </a:p>
        </p:txBody>
      </p:sp>
    </p:spTree>
    <p:extLst>
      <p:ext uri="{BB962C8B-B14F-4D97-AF65-F5344CB8AC3E}">
        <p14:creationId xmlns:p14="http://schemas.microsoft.com/office/powerpoint/2010/main" val="21046427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3B12042-1C10-466B-9F74-745A9AC1F63E}" type="datetimeFigureOut">
              <a:rPr lang="en-US" smtClean="0"/>
              <a:t>5/6/2020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5F10E1-38F4-4301-8F6B-D16630A4F11A}" type="slidenum">
              <a:rPr lang="en-US" smtClean="0"/>
              <a:t>‹#›</a:t>
            </a:fld>
            <a:endParaRPr lang="en-US"/>
          </a:p>
        </p:txBody>
      </p:sp>
    </p:spTree>
    <p:extLst>
      <p:ext uri="{BB962C8B-B14F-4D97-AF65-F5344CB8AC3E}">
        <p14:creationId xmlns:p14="http://schemas.microsoft.com/office/powerpoint/2010/main" val="12859272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3B12042-1C10-466B-9F74-745A9AC1F63E}" type="datetimeFigureOut">
              <a:rPr lang="en-US" smtClean="0"/>
              <a:t>5/6/2020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5F10E1-38F4-4301-8F6B-D16630A4F11A}" type="slidenum">
              <a:rPr lang="en-US" smtClean="0"/>
              <a:t>‹#›</a:t>
            </a:fld>
            <a:endParaRPr lang="en-US"/>
          </a:p>
        </p:txBody>
      </p:sp>
    </p:spTree>
    <p:extLst>
      <p:ext uri="{BB962C8B-B14F-4D97-AF65-F5344CB8AC3E}">
        <p14:creationId xmlns:p14="http://schemas.microsoft.com/office/powerpoint/2010/main" val="26024930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B12042-1C10-466B-9F74-745A9AC1F63E}"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5F10E1-38F4-4301-8F6B-D16630A4F11A}" type="slidenum">
              <a:rPr lang="en-US" smtClean="0"/>
              <a:t>‹#›</a:t>
            </a:fld>
            <a:endParaRPr lang="en-US"/>
          </a:p>
        </p:txBody>
      </p:sp>
    </p:spTree>
    <p:extLst>
      <p:ext uri="{BB962C8B-B14F-4D97-AF65-F5344CB8AC3E}">
        <p14:creationId xmlns:p14="http://schemas.microsoft.com/office/powerpoint/2010/main" val="36369752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B12042-1C10-466B-9F74-745A9AC1F63E}"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5F10E1-38F4-4301-8F6B-D16630A4F11A}" type="slidenum">
              <a:rPr lang="en-US" smtClean="0"/>
              <a:t>‹#›</a:t>
            </a:fld>
            <a:endParaRPr lang="en-US"/>
          </a:p>
        </p:txBody>
      </p:sp>
    </p:spTree>
    <p:extLst>
      <p:ext uri="{BB962C8B-B14F-4D97-AF65-F5344CB8AC3E}">
        <p14:creationId xmlns:p14="http://schemas.microsoft.com/office/powerpoint/2010/main" val="1355309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D3B12042-1C10-466B-9F74-745A9AC1F63E}" type="datetimeFigureOut">
              <a:rPr lang="en-US" smtClean="0"/>
              <a:t>5/6/2020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E75F10E1-38F4-4301-8F6B-D16630A4F11A}" type="slidenum">
              <a:rPr lang="en-US" smtClean="0"/>
              <a:t>‹#›</a:t>
            </a:fld>
            <a:endParaRPr lang="en-US"/>
          </a:p>
        </p:txBody>
      </p:sp>
    </p:spTree>
    <p:extLst>
      <p:ext uri="{BB962C8B-B14F-4D97-AF65-F5344CB8AC3E}">
        <p14:creationId xmlns:p14="http://schemas.microsoft.com/office/powerpoint/2010/main" val="286026120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onlinegeographer.com/slope/slope.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35D79-12E9-47F0-8490-1804D93149F8}"/>
              </a:ext>
            </a:extLst>
          </p:cNvPr>
          <p:cNvSpPr>
            <a:spLocks noGrp="1"/>
          </p:cNvSpPr>
          <p:nvPr>
            <p:ph type="ctrTitle"/>
          </p:nvPr>
        </p:nvSpPr>
        <p:spPr/>
        <p:txBody>
          <a:bodyPr/>
          <a:lstStyle/>
          <a:p>
            <a:r>
              <a:rPr lang="en-US" dirty="0"/>
              <a:t>Modeling</a:t>
            </a:r>
          </a:p>
        </p:txBody>
      </p:sp>
      <p:sp>
        <p:nvSpPr>
          <p:cNvPr id="3" name="Subtitle 2">
            <a:extLst>
              <a:ext uri="{FF2B5EF4-FFF2-40B4-BE49-F238E27FC236}">
                <a16:creationId xmlns:a16="http://schemas.microsoft.com/office/drawing/2014/main" id="{4BDA59D7-8B16-41BE-912C-BFE42A80DB9B}"/>
              </a:ext>
            </a:extLst>
          </p:cNvPr>
          <p:cNvSpPr>
            <a:spLocks noGrp="1"/>
          </p:cNvSpPr>
          <p:nvPr>
            <p:ph type="subTitle" idx="1"/>
          </p:nvPr>
        </p:nvSpPr>
        <p:spPr/>
        <p:txBody>
          <a:bodyPr/>
          <a:lstStyle/>
          <a:p>
            <a:r>
              <a:rPr lang="en-US" dirty="0"/>
              <a:t>A loose definition would be:  any process which makes a prediction regarding what would happen.</a:t>
            </a:r>
          </a:p>
        </p:txBody>
      </p:sp>
    </p:spTree>
    <p:extLst>
      <p:ext uri="{BB962C8B-B14F-4D97-AF65-F5344CB8AC3E}">
        <p14:creationId xmlns:p14="http://schemas.microsoft.com/office/powerpoint/2010/main" val="2712077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B4650-BDC9-4A37-A4FC-B2073D550B14}"/>
              </a:ext>
            </a:extLst>
          </p:cNvPr>
          <p:cNvSpPr>
            <a:spLocks noGrp="1"/>
          </p:cNvSpPr>
          <p:nvPr>
            <p:ph type="title"/>
          </p:nvPr>
        </p:nvSpPr>
        <p:spPr/>
        <p:txBody>
          <a:bodyPr/>
          <a:lstStyle/>
          <a:p>
            <a:r>
              <a:rPr lang="en-US" dirty="0"/>
              <a:t>There are bajillions of them in the GIS world</a:t>
            </a:r>
          </a:p>
        </p:txBody>
      </p:sp>
      <p:sp>
        <p:nvSpPr>
          <p:cNvPr id="3" name="Content Placeholder 2">
            <a:extLst>
              <a:ext uri="{FF2B5EF4-FFF2-40B4-BE49-F238E27FC236}">
                <a16:creationId xmlns:a16="http://schemas.microsoft.com/office/drawing/2014/main" id="{D088EA01-CDB1-458A-B18D-99E849AF8158}"/>
              </a:ext>
            </a:extLst>
          </p:cNvPr>
          <p:cNvSpPr>
            <a:spLocks noGrp="1"/>
          </p:cNvSpPr>
          <p:nvPr>
            <p:ph idx="1"/>
          </p:nvPr>
        </p:nvSpPr>
        <p:spPr/>
        <p:txBody>
          <a:bodyPr/>
          <a:lstStyle/>
          <a:p>
            <a:r>
              <a:rPr lang="en-US" dirty="0"/>
              <a:t>They range from fairly simple to quite complicated.</a:t>
            </a:r>
          </a:p>
          <a:p>
            <a:endParaRPr lang="en-US" dirty="0"/>
          </a:p>
          <a:p>
            <a:r>
              <a:rPr lang="en-US" dirty="0"/>
              <a:t>I’m going to walk you through one of the simpler models, and how GIS operates on the data to make it work.</a:t>
            </a:r>
          </a:p>
        </p:txBody>
      </p:sp>
    </p:spTree>
    <p:extLst>
      <p:ext uri="{BB962C8B-B14F-4D97-AF65-F5344CB8AC3E}">
        <p14:creationId xmlns:p14="http://schemas.microsoft.com/office/powerpoint/2010/main" val="10454877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E27DD-807C-444F-841B-430E20941255}"/>
              </a:ext>
            </a:extLst>
          </p:cNvPr>
          <p:cNvSpPr>
            <a:spLocks noGrp="1"/>
          </p:cNvSpPr>
          <p:nvPr>
            <p:ph type="title"/>
          </p:nvPr>
        </p:nvSpPr>
        <p:spPr/>
        <p:txBody>
          <a:bodyPr/>
          <a:lstStyle/>
          <a:p>
            <a:r>
              <a:rPr lang="en-US" dirty="0"/>
              <a:t>The Revised Universal Soil Loss equation.  RUSLE</a:t>
            </a:r>
          </a:p>
        </p:txBody>
      </p:sp>
      <p:sp>
        <p:nvSpPr>
          <p:cNvPr id="3" name="Content Placeholder 2">
            <a:extLst>
              <a:ext uri="{FF2B5EF4-FFF2-40B4-BE49-F238E27FC236}">
                <a16:creationId xmlns:a16="http://schemas.microsoft.com/office/drawing/2014/main" id="{B7669C87-E909-4CB4-B2A7-8CE7B05066B4}"/>
              </a:ext>
            </a:extLst>
          </p:cNvPr>
          <p:cNvSpPr>
            <a:spLocks noGrp="1"/>
          </p:cNvSpPr>
          <p:nvPr>
            <p:ph idx="1"/>
          </p:nvPr>
        </p:nvSpPr>
        <p:spPr/>
        <p:txBody>
          <a:bodyPr>
            <a:normAutofit/>
          </a:bodyPr>
          <a:lstStyle/>
          <a:p>
            <a:r>
              <a:rPr lang="en-US" dirty="0"/>
              <a:t>Trying to estimate erosion from overland flow (so, NOT in channels and streams)</a:t>
            </a:r>
          </a:p>
          <a:p>
            <a:r>
              <a:rPr lang="en-US" dirty="0"/>
              <a:t>Originally made to work on agricultural lands in the Midwest.</a:t>
            </a:r>
          </a:p>
        </p:txBody>
      </p:sp>
    </p:spTree>
    <p:extLst>
      <p:ext uri="{BB962C8B-B14F-4D97-AF65-F5344CB8AC3E}">
        <p14:creationId xmlns:p14="http://schemas.microsoft.com/office/powerpoint/2010/main" val="2596421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96FD38-445B-455D-960F-356613A0DBCD}"/>
              </a:ext>
            </a:extLst>
          </p:cNvPr>
          <p:cNvSpPr>
            <a:spLocks noGrp="1"/>
          </p:cNvSpPr>
          <p:nvPr>
            <p:ph idx="1"/>
          </p:nvPr>
        </p:nvSpPr>
        <p:spPr>
          <a:xfrm>
            <a:off x="361742" y="542612"/>
            <a:ext cx="9688112" cy="5705788"/>
          </a:xfrm>
        </p:spPr>
        <p:txBody>
          <a:bodyPr/>
          <a:lstStyle/>
          <a:p>
            <a:r>
              <a:rPr lang="en-US" dirty="0"/>
              <a:t>A=RKLSCP   where</a:t>
            </a:r>
          </a:p>
          <a:p>
            <a:pPr lvl="1"/>
            <a:r>
              <a:rPr lang="en-US" dirty="0"/>
              <a:t>A is erosion in tons per acre per year</a:t>
            </a:r>
          </a:p>
          <a:p>
            <a:pPr lvl="1"/>
            <a:r>
              <a:rPr lang="en-US" dirty="0"/>
              <a:t>R is the rainfall factor, a measurement that includes both the amount of precipitation in a region and how intense that </a:t>
            </a:r>
            <a:r>
              <a:rPr lang="en-US" dirty="0" err="1"/>
              <a:t>precip</a:t>
            </a:r>
            <a:r>
              <a:rPr lang="en-US" dirty="0"/>
              <a:t> is.</a:t>
            </a:r>
          </a:p>
          <a:p>
            <a:pPr lvl="1"/>
            <a:r>
              <a:rPr lang="en-US" dirty="0"/>
              <a:t>K relates to the permeability, porosity, and carbon content of soils</a:t>
            </a:r>
          </a:p>
          <a:p>
            <a:pPr lvl="1"/>
            <a:r>
              <a:rPr lang="en-US" dirty="0"/>
              <a:t>L is the slope length factor.  Basically, the longer the slope, the faster the water is moving and the higher the erosion. Much more on this soon.</a:t>
            </a:r>
          </a:p>
          <a:p>
            <a:pPr lvl="1"/>
            <a:r>
              <a:rPr lang="en-US" dirty="0"/>
              <a:t>S is the slope angle factor.  Steeper = more erosion</a:t>
            </a:r>
          </a:p>
          <a:p>
            <a:pPr lvl="1"/>
            <a:r>
              <a:rPr lang="en-US" dirty="0"/>
              <a:t>C stands for crops.  More generally, vegetation.  The more veg, the less erosion.</a:t>
            </a:r>
          </a:p>
          <a:p>
            <a:pPr lvl="1"/>
            <a:r>
              <a:rPr lang="en-US" dirty="0"/>
              <a:t>P is a modifier that is included if there is some sort of human erosion mitigation stuff going on (for example, contour plowing or strips of unplowed land).  Only applies to ag lands.</a:t>
            </a:r>
          </a:p>
          <a:p>
            <a:endParaRPr lang="en-US" dirty="0"/>
          </a:p>
        </p:txBody>
      </p:sp>
    </p:spTree>
    <p:extLst>
      <p:ext uri="{BB962C8B-B14F-4D97-AF65-F5344CB8AC3E}">
        <p14:creationId xmlns:p14="http://schemas.microsoft.com/office/powerpoint/2010/main" val="2856906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E5F61-BEBD-40D0-8AD3-0B1857FEE87B}"/>
              </a:ext>
            </a:extLst>
          </p:cNvPr>
          <p:cNvSpPr>
            <a:spLocks noGrp="1"/>
          </p:cNvSpPr>
          <p:nvPr>
            <p:ph type="title"/>
          </p:nvPr>
        </p:nvSpPr>
        <p:spPr/>
        <p:txBody>
          <a:bodyPr/>
          <a:lstStyle/>
          <a:p>
            <a:r>
              <a:rPr lang="en-US" dirty="0"/>
              <a:t>R factor</a:t>
            </a:r>
          </a:p>
        </p:txBody>
      </p:sp>
      <p:sp>
        <p:nvSpPr>
          <p:cNvPr id="3" name="Content Placeholder 2">
            <a:extLst>
              <a:ext uri="{FF2B5EF4-FFF2-40B4-BE49-F238E27FC236}">
                <a16:creationId xmlns:a16="http://schemas.microsoft.com/office/drawing/2014/main" id="{72F4A71B-FD16-4848-9847-40745958F4FD}"/>
              </a:ext>
            </a:extLst>
          </p:cNvPr>
          <p:cNvSpPr>
            <a:spLocks noGrp="1"/>
          </p:cNvSpPr>
          <p:nvPr>
            <p:ph idx="1"/>
          </p:nvPr>
        </p:nvSpPr>
        <p:spPr/>
        <p:txBody>
          <a:bodyPr/>
          <a:lstStyle/>
          <a:p>
            <a:r>
              <a:rPr lang="en-US" dirty="0"/>
              <a:t>You can download maps of this which cover the US, no need to calculate for your site.  Usually at about 1KM raster resolution, which is fine for looking at annual weather patterns.</a:t>
            </a:r>
          </a:p>
        </p:txBody>
      </p:sp>
    </p:spTree>
    <p:extLst>
      <p:ext uri="{BB962C8B-B14F-4D97-AF65-F5344CB8AC3E}">
        <p14:creationId xmlns:p14="http://schemas.microsoft.com/office/powerpoint/2010/main" val="1854499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8DFFA-FAEA-4BFA-8D5D-4F553175B5C0}"/>
              </a:ext>
            </a:extLst>
          </p:cNvPr>
          <p:cNvSpPr>
            <a:spLocks noGrp="1"/>
          </p:cNvSpPr>
          <p:nvPr>
            <p:ph type="title"/>
          </p:nvPr>
        </p:nvSpPr>
        <p:spPr/>
        <p:txBody>
          <a:bodyPr/>
          <a:lstStyle/>
          <a:p>
            <a:r>
              <a:rPr lang="en-US" dirty="0"/>
              <a:t>K factor	</a:t>
            </a:r>
          </a:p>
        </p:txBody>
      </p:sp>
      <p:sp>
        <p:nvSpPr>
          <p:cNvPr id="3" name="Content Placeholder 2">
            <a:extLst>
              <a:ext uri="{FF2B5EF4-FFF2-40B4-BE49-F238E27FC236}">
                <a16:creationId xmlns:a16="http://schemas.microsoft.com/office/drawing/2014/main" id="{32FDBFD3-0C8B-46D3-B894-0CF663B545A2}"/>
              </a:ext>
            </a:extLst>
          </p:cNvPr>
          <p:cNvSpPr>
            <a:spLocks noGrp="1"/>
          </p:cNvSpPr>
          <p:nvPr>
            <p:ph idx="1"/>
          </p:nvPr>
        </p:nvSpPr>
        <p:spPr/>
        <p:txBody>
          <a:bodyPr/>
          <a:lstStyle/>
          <a:p>
            <a:r>
              <a:rPr lang="en-US" dirty="0"/>
              <a:t>An attribute of soil maps in the US.  Which are typically vector and would have to be rasterized.</a:t>
            </a:r>
          </a:p>
        </p:txBody>
      </p:sp>
    </p:spTree>
    <p:extLst>
      <p:ext uri="{BB962C8B-B14F-4D97-AF65-F5344CB8AC3E}">
        <p14:creationId xmlns:p14="http://schemas.microsoft.com/office/powerpoint/2010/main" val="9702944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E390A-B870-42A9-BB25-E1CE7CFF9945}"/>
              </a:ext>
            </a:extLst>
          </p:cNvPr>
          <p:cNvSpPr>
            <a:spLocks noGrp="1"/>
          </p:cNvSpPr>
          <p:nvPr>
            <p:ph type="title"/>
          </p:nvPr>
        </p:nvSpPr>
        <p:spPr/>
        <p:txBody>
          <a:bodyPr/>
          <a:lstStyle/>
          <a:p>
            <a:r>
              <a:rPr lang="en-US" dirty="0"/>
              <a:t>C factor</a:t>
            </a:r>
          </a:p>
        </p:txBody>
      </p:sp>
      <p:sp>
        <p:nvSpPr>
          <p:cNvPr id="3" name="Content Placeholder 2">
            <a:extLst>
              <a:ext uri="{FF2B5EF4-FFF2-40B4-BE49-F238E27FC236}">
                <a16:creationId xmlns:a16="http://schemas.microsoft.com/office/drawing/2014/main" id="{88529FCA-AE1A-4D88-B5A6-FBB1D55277B1}"/>
              </a:ext>
            </a:extLst>
          </p:cNvPr>
          <p:cNvSpPr>
            <a:spLocks noGrp="1"/>
          </p:cNvSpPr>
          <p:nvPr>
            <p:ph idx="1"/>
          </p:nvPr>
        </p:nvSpPr>
        <p:spPr/>
        <p:txBody>
          <a:bodyPr/>
          <a:lstStyle/>
          <a:p>
            <a:r>
              <a:rPr lang="en-US" dirty="0"/>
              <a:t>Published values for ag lands, otherwise, you have to estimate based on land cover.  For those who have taken remote sensing, consider doing a classification, then assigning a C value to each class.  This is often the most difficult and time consuming part of erosion modeling.</a:t>
            </a:r>
          </a:p>
        </p:txBody>
      </p:sp>
    </p:spTree>
    <p:extLst>
      <p:ext uri="{BB962C8B-B14F-4D97-AF65-F5344CB8AC3E}">
        <p14:creationId xmlns:p14="http://schemas.microsoft.com/office/powerpoint/2010/main" val="3533888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8DF8E-CC91-4DB4-B60F-6CEE3B413E30}"/>
              </a:ext>
            </a:extLst>
          </p:cNvPr>
          <p:cNvSpPr>
            <a:spLocks noGrp="1"/>
          </p:cNvSpPr>
          <p:nvPr>
            <p:ph type="title"/>
          </p:nvPr>
        </p:nvSpPr>
        <p:spPr/>
        <p:txBody>
          <a:bodyPr/>
          <a:lstStyle/>
          <a:p>
            <a:r>
              <a:rPr lang="en-US" dirty="0"/>
              <a:t>S factor (and you thought you were done with slope….lol….)</a:t>
            </a:r>
          </a:p>
        </p:txBody>
      </p:sp>
      <p:sp>
        <p:nvSpPr>
          <p:cNvPr id="3" name="Content Placeholder 2">
            <a:extLst>
              <a:ext uri="{FF2B5EF4-FFF2-40B4-BE49-F238E27FC236}">
                <a16:creationId xmlns:a16="http://schemas.microsoft.com/office/drawing/2014/main" id="{6A6E06C3-A0C5-43E0-A8A9-574148469B81}"/>
              </a:ext>
            </a:extLst>
          </p:cNvPr>
          <p:cNvSpPr>
            <a:spLocks noGrp="1"/>
          </p:cNvSpPr>
          <p:nvPr>
            <p:ph idx="1"/>
          </p:nvPr>
        </p:nvSpPr>
        <p:spPr/>
        <p:txBody>
          <a:bodyPr/>
          <a:lstStyle/>
          <a:p>
            <a:r>
              <a:rPr lang="en-US" dirty="0"/>
              <a:t>In this case, max downhill slope should always be used, as it ties directly to </a:t>
            </a:r>
            <a:r>
              <a:rPr lang="en-US" dirty="0" err="1"/>
              <a:t>flowdirection</a:t>
            </a:r>
            <a:r>
              <a:rPr lang="en-US" dirty="0"/>
              <a:t> (which is a major part of the L factor).</a:t>
            </a:r>
          </a:p>
        </p:txBody>
      </p:sp>
    </p:spTree>
    <p:extLst>
      <p:ext uri="{BB962C8B-B14F-4D97-AF65-F5344CB8AC3E}">
        <p14:creationId xmlns:p14="http://schemas.microsoft.com/office/powerpoint/2010/main" val="3469516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88343-ABB0-4015-84DC-7B55BD648DA5}"/>
              </a:ext>
            </a:extLst>
          </p:cNvPr>
          <p:cNvSpPr>
            <a:spLocks noGrp="1"/>
          </p:cNvSpPr>
          <p:nvPr>
            <p:ph type="title"/>
          </p:nvPr>
        </p:nvSpPr>
        <p:spPr/>
        <p:txBody>
          <a:bodyPr/>
          <a:lstStyle/>
          <a:p>
            <a:r>
              <a:rPr lang="en-US" dirty="0"/>
              <a:t>L factor</a:t>
            </a:r>
          </a:p>
        </p:txBody>
      </p:sp>
      <p:sp>
        <p:nvSpPr>
          <p:cNvPr id="3" name="Content Placeholder 2">
            <a:extLst>
              <a:ext uri="{FF2B5EF4-FFF2-40B4-BE49-F238E27FC236}">
                <a16:creationId xmlns:a16="http://schemas.microsoft.com/office/drawing/2014/main" id="{92F1A42F-9339-4B56-8609-764B6DFACD11}"/>
              </a:ext>
            </a:extLst>
          </p:cNvPr>
          <p:cNvSpPr>
            <a:spLocks noGrp="1"/>
          </p:cNvSpPr>
          <p:nvPr>
            <p:ph idx="1"/>
          </p:nvPr>
        </p:nvSpPr>
        <p:spPr/>
        <p:txBody>
          <a:bodyPr/>
          <a:lstStyle/>
          <a:p>
            <a:r>
              <a:rPr lang="en-US" dirty="0"/>
              <a:t>This is going to take some time to discuss…..  And is another relic of my dissertation.  To date, there are no L factor buttons in Arc.  There are scripts which can do it, primarily the one Amanda just finished up and will be available from my website.</a:t>
            </a:r>
          </a:p>
          <a:p>
            <a:r>
              <a:rPr lang="en-US" dirty="0"/>
              <a:t>Think for a moment how, in a raster, you would calculate linear distance from the spot overland flow starts to the place it ends (a river or stream).</a:t>
            </a:r>
          </a:p>
          <a:p>
            <a:r>
              <a:rPr lang="en-US" dirty="0"/>
              <a:t>I had to figure this out, then I had a buddy code it.  Amanda is the latest in a line of colleagues who have implemented basically the upcoming solution.</a:t>
            </a:r>
          </a:p>
          <a:p>
            <a:r>
              <a:rPr lang="en-US" dirty="0"/>
              <a:t>The two basic inputs are all based on a filled DEM:  Slope angle and </a:t>
            </a:r>
            <a:r>
              <a:rPr lang="en-US" dirty="0" err="1"/>
              <a:t>Flowdirection</a:t>
            </a:r>
            <a:r>
              <a:rPr lang="en-US" dirty="0"/>
              <a:t>.</a:t>
            </a:r>
          </a:p>
        </p:txBody>
      </p:sp>
    </p:spTree>
    <p:extLst>
      <p:ext uri="{BB962C8B-B14F-4D97-AF65-F5344CB8AC3E}">
        <p14:creationId xmlns:p14="http://schemas.microsoft.com/office/powerpoint/2010/main" val="29732339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6B2BB-B888-4088-842A-FA6A500C25E8}"/>
              </a:ext>
            </a:extLst>
          </p:cNvPr>
          <p:cNvSpPr>
            <a:spLocks noGrp="1"/>
          </p:cNvSpPr>
          <p:nvPr>
            <p:ph type="title"/>
          </p:nvPr>
        </p:nvSpPr>
        <p:spPr/>
        <p:txBody>
          <a:bodyPr/>
          <a:lstStyle/>
          <a:p>
            <a:r>
              <a:rPr lang="en-US" dirty="0"/>
              <a:t>To start… need to ID areas where </a:t>
            </a:r>
            <a:r>
              <a:rPr lang="en-US" dirty="0" err="1"/>
              <a:t>flowpaths</a:t>
            </a:r>
            <a:r>
              <a:rPr lang="en-US" dirty="0"/>
              <a:t> start.</a:t>
            </a:r>
          </a:p>
        </p:txBody>
      </p:sp>
      <p:sp>
        <p:nvSpPr>
          <p:cNvPr id="3" name="Content Placeholder 2">
            <a:extLst>
              <a:ext uri="{FF2B5EF4-FFF2-40B4-BE49-F238E27FC236}">
                <a16:creationId xmlns:a16="http://schemas.microsoft.com/office/drawing/2014/main" id="{7E26A2AC-08A9-4D46-885F-74BC4344E976}"/>
              </a:ext>
            </a:extLst>
          </p:cNvPr>
          <p:cNvSpPr>
            <a:spLocks noGrp="1"/>
          </p:cNvSpPr>
          <p:nvPr>
            <p:ph idx="1"/>
          </p:nvPr>
        </p:nvSpPr>
        <p:spPr/>
        <p:txBody>
          <a:bodyPr/>
          <a:lstStyle/>
          <a:p>
            <a:r>
              <a:rPr lang="en-US" dirty="0"/>
              <a:t>We defined these as pixels with no inflow.  In short, we created a </a:t>
            </a:r>
            <a:r>
              <a:rPr lang="en-US" dirty="0" err="1"/>
              <a:t>flowdirection</a:t>
            </a:r>
            <a:r>
              <a:rPr lang="en-US" dirty="0"/>
              <a:t> layer, then queried every pixel to see if there was inflow.  </a:t>
            </a:r>
          </a:p>
          <a:p>
            <a:r>
              <a:rPr lang="en-US" dirty="0"/>
              <a:t>These are designated high points.</a:t>
            </a:r>
          </a:p>
        </p:txBody>
      </p:sp>
    </p:spTree>
    <p:extLst>
      <p:ext uri="{BB962C8B-B14F-4D97-AF65-F5344CB8AC3E}">
        <p14:creationId xmlns:p14="http://schemas.microsoft.com/office/powerpoint/2010/main" val="25585502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06277-1FF4-4E12-8A05-248EBA62B568}"/>
              </a:ext>
            </a:extLst>
          </p:cNvPr>
          <p:cNvSpPr>
            <a:spLocks noGrp="1"/>
          </p:cNvSpPr>
          <p:nvPr>
            <p:ph type="title"/>
          </p:nvPr>
        </p:nvSpPr>
        <p:spPr/>
        <p:txBody>
          <a:bodyPr/>
          <a:lstStyle/>
          <a:p>
            <a:r>
              <a:rPr lang="en-US" dirty="0"/>
              <a:t>Next up, calculating cell to cell distance along </a:t>
            </a:r>
            <a:r>
              <a:rPr lang="en-US" dirty="0" err="1"/>
              <a:t>flowdirection</a:t>
            </a:r>
            <a:endParaRPr lang="en-US" dirty="0"/>
          </a:p>
        </p:txBody>
      </p:sp>
      <p:sp>
        <p:nvSpPr>
          <p:cNvPr id="3" name="Content Placeholder 2">
            <a:extLst>
              <a:ext uri="{FF2B5EF4-FFF2-40B4-BE49-F238E27FC236}">
                <a16:creationId xmlns:a16="http://schemas.microsoft.com/office/drawing/2014/main" id="{D859D953-3D76-476C-9595-84F39BD37692}"/>
              </a:ext>
            </a:extLst>
          </p:cNvPr>
          <p:cNvSpPr>
            <a:spLocks noGrp="1"/>
          </p:cNvSpPr>
          <p:nvPr>
            <p:ph idx="1"/>
          </p:nvPr>
        </p:nvSpPr>
        <p:spPr/>
        <p:txBody>
          <a:bodyPr/>
          <a:lstStyle/>
          <a:p>
            <a:r>
              <a:rPr lang="en-US" dirty="0"/>
              <a:t>If the cell is a high point, this was assigned as ½ cell resolution.</a:t>
            </a:r>
          </a:p>
          <a:p>
            <a:r>
              <a:rPr lang="en-US" dirty="0"/>
              <a:t>If the cell to cell </a:t>
            </a:r>
            <a:r>
              <a:rPr lang="en-US" dirty="0" err="1"/>
              <a:t>flowdirection</a:t>
            </a:r>
            <a:r>
              <a:rPr lang="en-US" dirty="0"/>
              <a:t> is in a cardinal direction, this was assigned as 1x the cell resolution.</a:t>
            </a:r>
          </a:p>
          <a:p>
            <a:r>
              <a:rPr lang="en-US" dirty="0"/>
              <a:t>If the cell to cell </a:t>
            </a:r>
            <a:r>
              <a:rPr lang="en-US" dirty="0" err="1"/>
              <a:t>flowdirection</a:t>
            </a:r>
            <a:r>
              <a:rPr lang="en-US" dirty="0"/>
              <a:t> is in a diagonal direction, this was assigned as 1.4x the cell resolution.</a:t>
            </a:r>
          </a:p>
          <a:p>
            <a:endParaRPr lang="en-US" dirty="0"/>
          </a:p>
          <a:p>
            <a:r>
              <a:rPr lang="en-US" dirty="0"/>
              <a:t>So.. We now have slope angle (max downhill), </a:t>
            </a:r>
            <a:r>
              <a:rPr lang="en-US" dirty="0" err="1"/>
              <a:t>flowdirection</a:t>
            </a:r>
            <a:r>
              <a:rPr lang="en-US" dirty="0"/>
              <a:t>, and cell to cell slope length.</a:t>
            </a:r>
          </a:p>
        </p:txBody>
      </p:sp>
    </p:spTree>
    <p:extLst>
      <p:ext uri="{BB962C8B-B14F-4D97-AF65-F5344CB8AC3E}">
        <p14:creationId xmlns:p14="http://schemas.microsoft.com/office/powerpoint/2010/main" val="1619541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03E1A-700D-4686-8C9E-093CF4775BE0}"/>
              </a:ext>
            </a:extLst>
          </p:cNvPr>
          <p:cNvSpPr>
            <a:spLocks noGrp="1"/>
          </p:cNvSpPr>
          <p:nvPr>
            <p:ph type="title"/>
          </p:nvPr>
        </p:nvSpPr>
        <p:spPr/>
        <p:txBody>
          <a:bodyPr/>
          <a:lstStyle/>
          <a:p>
            <a:r>
              <a:rPr lang="en-US" dirty="0"/>
              <a:t>Time for a little addition</a:t>
            </a:r>
          </a:p>
        </p:txBody>
      </p:sp>
      <p:sp>
        <p:nvSpPr>
          <p:cNvPr id="3" name="Content Placeholder 2">
            <a:extLst>
              <a:ext uri="{FF2B5EF4-FFF2-40B4-BE49-F238E27FC236}">
                <a16:creationId xmlns:a16="http://schemas.microsoft.com/office/drawing/2014/main" id="{FD7B5504-75D8-4F38-9DC1-6350E0D0B2A8}"/>
              </a:ext>
            </a:extLst>
          </p:cNvPr>
          <p:cNvSpPr>
            <a:spLocks noGrp="1"/>
          </p:cNvSpPr>
          <p:nvPr>
            <p:ph idx="1"/>
          </p:nvPr>
        </p:nvSpPr>
        <p:spPr/>
        <p:txBody>
          <a:bodyPr>
            <a:normAutofit lnSpcReduction="10000"/>
          </a:bodyPr>
          <a:lstStyle/>
          <a:p>
            <a:r>
              <a:rPr lang="en-US" dirty="0"/>
              <a:t>Starting from high points, and heading downhill along </a:t>
            </a:r>
            <a:r>
              <a:rPr lang="en-US" dirty="0" err="1"/>
              <a:t>flowdirection</a:t>
            </a:r>
            <a:r>
              <a:rPr lang="en-US" dirty="0"/>
              <a:t>, we start adding up the cell to cell distances.</a:t>
            </a:r>
          </a:p>
          <a:p>
            <a:endParaRPr lang="en-US" dirty="0"/>
          </a:p>
          <a:p>
            <a:r>
              <a:rPr lang="en-US" dirty="0"/>
              <a:t>For example, if I had a straight </a:t>
            </a:r>
            <a:r>
              <a:rPr lang="en-US" dirty="0" err="1"/>
              <a:t>flowpath</a:t>
            </a:r>
            <a:r>
              <a:rPr lang="en-US" dirty="0"/>
              <a:t> heading from north to south with a 10m DEM.  The starting high point would have a slope length of 5m (1/2 cell res).  The second would have a length of 15 (the high point plus the next cell in a cardinal direction).  The third would be 25.  etc.  If the path heads in a diagonal, you would be adding 14 rather than 10.</a:t>
            </a:r>
          </a:p>
          <a:p>
            <a:endParaRPr lang="en-US" dirty="0"/>
          </a:p>
          <a:p>
            <a:r>
              <a:rPr lang="en-US" dirty="0"/>
              <a:t>This takes awhile, as each iteration through the whole raster only adds a single cell to each </a:t>
            </a:r>
            <a:r>
              <a:rPr lang="en-US" dirty="0" err="1"/>
              <a:t>flowpath</a:t>
            </a:r>
            <a:r>
              <a:rPr lang="en-US" dirty="0"/>
              <a:t>.  In fact, this takes ages…..  But it works!</a:t>
            </a:r>
          </a:p>
          <a:p>
            <a:endParaRPr lang="en-US" dirty="0"/>
          </a:p>
        </p:txBody>
      </p:sp>
    </p:spTree>
    <p:extLst>
      <p:ext uri="{BB962C8B-B14F-4D97-AF65-F5344CB8AC3E}">
        <p14:creationId xmlns:p14="http://schemas.microsoft.com/office/powerpoint/2010/main" val="14918212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32755-7330-47D4-8DD6-FA0663657DA7}"/>
              </a:ext>
            </a:extLst>
          </p:cNvPr>
          <p:cNvSpPr>
            <a:spLocks noGrp="1"/>
          </p:cNvSpPr>
          <p:nvPr>
            <p:ph type="title"/>
          </p:nvPr>
        </p:nvSpPr>
        <p:spPr/>
        <p:txBody>
          <a:bodyPr/>
          <a:lstStyle/>
          <a:p>
            <a:r>
              <a:rPr lang="en-US" dirty="0"/>
              <a:t>However, it gets a bit more complex.</a:t>
            </a:r>
          </a:p>
        </p:txBody>
      </p:sp>
      <p:sp>
        <p:nvSpPr>
          <p:cNvPr id="3" name="Content Placeholder 2">
            <a:extLst>
              <a:ext uri="{FF2B5EF4-FFF2-40B4-BE49-F238E27FC236}">
                <a16:creationId xmlns:a16="http://schemas.microsoft.com/office/drawing/2014/main" id="{317B3261-9B89-44EA-8428-A4250B730047}"/>
              </a:ext>
            </a:extLst>
          </p:cNvPr>
          <p:cNvSpPr>
            <a:spLocks noGrp="1"/>
          </p:cNvSpPr>
          <p:nvPr>
            <p:ph idx="1"/>
          </p:nvPr>
        </p:nvSpPr>
        <p:spPr/>
        <p:txBody>
          <a:bodyPr>
            <a:normAutofit fontScale="92500" lnSpcReduction="10000"/>
          </a:bodyPr>
          <a:lstStyle/>
          <a:p>
            <a:r>
              <a:rPr lang="en-US" dirty="0"/>
              <a:t>There are areas where slope decreases enough that you get deposition (rather than erosion).  Think alluvial fans – as the water leaves the hills and hits the flats, it slows down and drops material.</a:t>
            </a:r>
          </a:p>
          <a:p>
            <a:r>
              <a:rPr lang="en-US" dirty="0"/>
              <a:t>At a smaller scale, consider flow heading downhill and hitting a road.  It slows down!  Then starts up again.</a:t>
            </a:r>
          </a:p>
          <a:p>
            <a:endParaRPr lang="en-US" dirty="0"/>
          </a:p>
          <a:p>
            <a:r>
              <a:rPr lang="en-US" dirty="0"/>
              <a:t>How would we account for this with what we have?</a:t>
            </a:r>
          </a:p>
          <a:p>
            <a:endParaRPr lang="en-US" dirty="0"/>
          </a:p>
          <a:p>
            <a:r>
              <a:rPr lang="en-US" dirty="0"/>
              <a:t>We use what I call a slope cutoff.  If the slope decreases by 50% or more (</a:t>
            </a:r>
            <a:r>
              <a:rPr lang="en-US" dirty="0" err="1"/>
              <a:t>ie</a:t>
            </a:r>
            <a:r>
              <a:rPr lang="en-US" dirty="0"/>
              <a:t>. from 5 degrees to 2 degrees), that’s enough to assign that cell a L value of 0.  Which means that cell will have 0 erosion.</a:t>
            </a:r>
          </a:p>
          <a:p>
            <a:pPr lvl="1"/>
            <a:r>
              <a:rPr lang="en-US" dirty="0"/>
              <a:t>In our code, this is a variable that a user can set, though the default is that 50% decrease.</a:t>
            </a:r>
          </a:p>
        </p:txBody>
      </p:sp>
    </p:spTree>
    <p:extLst>
      <p:ext uri="{BB962C8B-B14F-4D97-AF65-F5344CB8AC3E}">
        <p14:creationId xmlns:p14="http://schemas.microsoft.com/office/powerpoint/2010/main" val="33002069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5D0FF-E26D-4543-BCF1-2570E02028AA}"/>
              </a:ext>
            </a:extLst>
          </p:cNvPr>
          <p:cNvSpPr>
            <a:spLocks noGrp="1"/>
          </p:cNvSpPr>
          <p:nvPr>
            <p:ph type="title"/>
          </p:nvPr>
        </p:nvSpPr>
        <p:spPr/>
        <p:txBody>
          <a:bodyPr/>
          <a:lstStyle/>
          <a:p>
            <a:r>
              <a:rPr lang="en-US" dirty="0" err="1"/>
              <a:t>Waitaminute</a:t>
            </a:r>
            <a:r>
              <a:rPr lang="en-US" dirty="0"/>
              <a:t>… I’m thinking about this.  There’s something you’re forgetting!</a:t>
            </a:r>
          </a:p>
        </p:txBody>
      </p:sp>
      <p:sp>
        <p:nvSpPr>
          <p:cNvPr id="3" name="Content Placeholder 2">
            <a:extLst>
              <a:ext uri="{FF2B5EF4-FFF2-40B4-BE49-F238E27FC236}">
                <a16:creationId xmlns:a16="http://schemas.microsoft.com/office/drawing/2014/main" id="{6588905B-B99D-446A-B8CB-3F86E2567D0B}"/>
              </a:ext>
            </a:extLst>
          </p:cNvPr>
          <p:cNvSpPr>
            <a:spLocks noGrp="1"/>
          </p:cNvSpPr>
          <p:nvPr>
            <p:ph idx="1"/>
          </p:nvPr>
        </p:nvSpPr>
        <p:spPr>
          <a:xfrm>
            <a:off x="1233940" y="2585481"/>
            <a:ext cx="8946541" cy="4195481"/>
          </a:xfrm>
        </p:spPr>
        <p:txBody>
          <a:bodyPr/>
          <a:lstStyle/>
          <a:p>
            <a:r>
              <a:rPr lang="en-US" dirty="0"/>
              <a:t>What happens when multiple flow paths converge?  As they do!</a:t>
            </a:r>
          </a:p>
          <a:p>
            <a:endParaRPr lang="en-US" dirty="0"/>
          </a:p>
          <a:p>
            <a:r>
              <a:rPr lang="en-US" dirty="0"/>
              <a:t>Well, in our code, we simply continue the longest </a:t>
            </a:r>
            <a:r>
              <a:rPr lang="en-US" dirty="0" err="1"/>
              <a:t>flowpath</a:t>
            </a:r>
            <a:r>
              <a:rPr lang="en-US" dirty="0"/>
              <a:t> – the shorter ones terminate.</a:t>
            </a:r>
          </a:p>
        </p:txBody>
      </p:sp>
    </p:spTree>
    <p:extLst>
      <p:ext uri="{BB962C8B-B14F-4D97-AF65-F5344CB8AC3E}">
        <p14:creationId xmlns:p14="http://schemas.microsoft.com/office/powerpoint/2010/main" val="39432187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1F998-54A0-43F8-AB61-4086DE4D871B}"/>
              </a:ext>
            </a:extLst>
          </p:cNvPr>
          <p:cNvSpPr>
            <a:spLocks noGrp="1"/>
          </p:cNvSpPr>
          <p:nvPr>
            <p:ph type="title"/>
          </p:nvPr>
        </p:nvSpPr>
        <p:spPr/>
        <p:txBody>
          <a:bodyPr/>
          <a:lstStyle/>
          <a:p>
            <a:r>
              <a:rPr lang="en-US" dirty="0"/>
              <a:t>Coding….</a:t>
            </a:r>
          </a:p>
        </p:txBody>
      </p:sp>
      <p:sp>
        <p:nvSpPr>
          <p:cNvPr id="3" name="Content Placeholder 2">
            <a:extLst>
              <a:ext uri="{FF2B5EF4-FFF2-40B4-BE49-F238E27FC236}">
                <a16:creationId xmlns:a16="http://schemas.microsoft.com/office/drawing/2014/main" id="{1B1ED2AE-1AB7-43B6-B324-AFE3AFBD5655}"/>
              </a:ext>
            </a:extLst>
          </p:cNvPr>
          <p:cNvSpPr>
            <a:spLocks noGrp="1"/>
          </p:cNvSpPr>
          <p:nvPr>
            <p:ph idx="1"/>
          </p:nvPr>
        </p:nvSpPr>
        <p:spPr/>
        <p:txBody>
          <a:bodyPr>
            <a:normAutofit lnSpcReduction="10000"/>
          </a:bodyPr>
          <a:lstStyle/>
          <a:p>
            <a:r>
              <a:rPr lang="en-US" dirty="0"/>
              <a:t>When I first did this in 1993, Alan and I had to code up programs to run Fill (it didn’t work back then), Max DH slope angle, and then slope length (which we could calculate L factors from using the equivalent of raster calculator).</a:t>
            </a:r>
          </a:p>
          <a:p>
            <a:r>
              <a:rPr lang="en-US" dirty="0"/>
              <a:t>This year, we (Amanda, Sterling, and I) only had to worry about the L factors and Max DH slope angle.</a:t>
            </a:r>
          </a:p>
          <a:p>
            <a:endParaRPr lang="en-US" dirty="0"/>
          </a:p>
          <a:p>
            <a:r>
              <a:rPr lang="en-US" dirty="0"/>
              <a:t>At the end of the day, for the simplest (and most used) erosion model in existence, two of the 6 variables require code.  </a:t>
            </a:r>
          </a:p>
          <a:p>
            <a:pPr lvl="1"/>
            <a:r>
              <a:rPr lang="en-US" dirty="0"/>
              <a:t>Highlighting the fact that Pro (or any other software) will never be capable of doing everything you need it to do.</a:t>
            </a:r>
          </a:p>
          <a:p>
            <a:pPr lvl="2"/>
            <a:r>
              <a:rPr lang="en-US" dirty="0"/>
              <a:t>Thus, you will need to be able to code – or at least know enough coding to be able to talk to the nerd that’s covering for you.</a:t>
            </a:r>
          </a:p>
        </p:txBody>
      </p:sp>
    </p:spTree>
    <p:extLst>
      <p:ext uri="{BB962C8B-B14F-4D97-AF65-F5344CB8AC3E}">
        <p14:creationId xmlns:p14="http://schemas.microsoft.com/office/powerpoint/2010/main" val="15322948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9F01D-8DB4-4843-B017-C29F358CE34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7D707BC-C13A-4CBF-A7FE-63D191195CBF}"/>
              </a:ext>
            </a:extLst>
          </p:cNvPr>
          <p:cNvSpPr>
            <a:spLocks noGrp="1"/>
          </p:cNvSpPr>
          <p:nvPr>
            <p:ph idx="1"/>
          </p:nvPr>
        </p:nvSpPr>
        <p:spPr/>
        <p:txBody>
          <a:bodyPr/>
          <a:lstStyle/>
          <a:p>
            <a:r>
              <a:rPr lang="en-US" dirty="0"/>
              <a:t>Check this out:  It contains some history and the available code.  Amanda’s will be here soon.</a:t>
            </a:r>
          </a:p>
          <a:p>
            <a:endParaRPr lang="en-US" dirty="0"/>
          </a:p>
          <a:p>
            <a:r>
              <a:rPr lang="en-US" dirty="0">
                <a:hlinkClick r:id="rId2"/>
              </a:rPr>
              <a:t>http://www.onlinegeographer.com/slope/slope.html</a:t>
            </a:r>
            <a:endParaRPr lang="en-US" dirty="0"/>
          </a:p>
          <a:p>
            <a:endParaRPr lang="en-US" dirty="0"/>
          </a:p>
        </p:txBody>
      </p:sp>
    </p:spTree>
    <p:extLst>
      <p:ext uri="{BB962C8B-B14F-4D97-AF65-F5344CB8AC3E}">
        <p14:creationId xmlns:p14="http://schemas.microsoft.com/office/powerpoint/2010/main" val="128587169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71</TotalTime>
  <Words>1198</Words>
  <Application>Microsoft Office PowerPoint</Application>
  <PresentationFormat>Widescreen</PresentationFormat>
  <Paragraphs>67</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Century Gothic</vt:lpstr>
      <vt:lpstr>Wingdings 3</vt:lpstr>
      <vt:lpstr>Ion</vt:lpstr>
      <vt:lpstr>Modeling</vt:lpstr>
      <vt:lpstr>There are bajillions of them in the GIS world</vt:lpstr>
      <vt:lpstr>The Revised Universal Soil Loss equation.  RUSLE</vt:lpstr>
      <vt:lpstr>PowerPoint Presentation</vt:lpstr>
      <vt:lpstr>R factor</vt:lpstr>
      <vt:lpstr>K factor </vt:lpstr>
      <vt:lpstr>C factor</vt:lpstr>
      <vt:lpstr>S factor (and you thought you were done with slope….lol….)</vt:lpstr>
      <vt:lpstr>L factor</vt:lpstr>
      <vt:lpstr>To start… need to ID areas where flowpaths start.</vt:lpstr>
      <vt:lpstr>Next up, calculating cell to cell distance along flowdirection</vt:lpstr>
      <vt:lpstr>Time for a little addition</vt:lpstr>
      <vt:lpstr>However, it gets a bit more complex.</vt:lpstr>
      <vt:lpstr>Waitaminute… I’m thinking about this.  There’s something you’re forgetting!</vt:lpstr>
      <vt:lpstr>Coding….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dc:title>
  <dc:creator>Bob Hickey</dc:creator>
  <cp:lastModifiedBy>Bob Hickey</cp:lastModifiedBy>
  <cp:revision>6</cp:revision>
  <dcterms:created xsi:type="dcterms:W3CDTF">2020-05-06T16:42:33Z</dcterms:created>
  <dcterms:modified xsi:type="dcterms:W3CDTF">2020-05-06T17:54:12Z</dcterms:modified>
</cp:coreProperties>
</file>